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0" r:id="rId4"/>
    <p:sldId id="267" r:id="rId5"/>
    <p:sldId id="273" r:id="rId6"/>
    <p:sldId id="279" r:id="rId7"/>
    <p:sldId id="277" r:id="rId8"/>
    <p:sldId id="275" r:id="rId9"/>
    <p:sldId id="282" r:id="rId10"/>
    <p:sldId id="283" r:id="rId11"/>
    <p:sldId id="262" r:id="rId12"/>
    <p:sldId id="265" r:id="rId13"/>
    <p:sldId id="266" r:id="rId14"/>
    <p:sldId id="264" r:id="rId15"/>
    <p:sldId id="263" r:id="rId16"/>
    <p:sldId id="281" r:id="rId17"/>
    <p:sldId id="280" r:id="rId18"/>
  </p:sldIdLst>
  <p:sldSz cx="1320800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66044"/>
  </p:normalViewPr>
  <p:slideViewPr>
    <p:cSldViewPr snapToGrid="0">
      <p:cViewPr varScale="1">
        <p:scale>
          <a:sx n="49" d="100"/>
          <a:sy n="49" d="100"/>
        </p:scale>
        <p:origin x="2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D54-9644-BB0B-A4E4C6DF5CA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D54-9644-BB0B-A4E4C6DF5CA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D54-9644-BB0B-A4E4C6DF5CA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D54-9644-BB0B-A4E4C6DF5CA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0D54-9644-BB0B-A4E4C6DF5CA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D54-9644-BB0B-A4E4C6DF5CA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54-9644-BB0B-A4E4C6DF5CA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54-9644-BB0B-A4E4C6DF5CA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54-9644-BB0B-A4E4C6DF5CA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54-9644-BB0B-A4E4C6DF5CA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54-9644-BB0B-A4E4C6DF5CA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54-9644-BB0B-A4E4C6DF5CA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Folha1!$A$2:$A$7</c:f>
              <c:strCache>
                <c:ptCount val="6"/>
                <c:pt idx="0">
                  <c:v>Adrenal adenomas </c:v>
                </c:pt>
                <c:pt idx="1">
                  <c:v>Myelolipomas</c:v>
                </c:pt>
                <c:pt idx="2">
                  <c:v>Pheochromocytomas</c:v>
                </c:pt>
                <c:pt idx="3">
                  <c:v>Adrenocortical carcinoma</c:v>
                </c:pt>
                <c:pt idx="4">
                  <c:v>Adrenal hemangioma</c:v>
                </c:pt>
                <c:pt idx="5">
                  <c:v>Adrenal pseudocyst</c:v>
                </c:pt>
              </c:strCache>
            </c:strRef>
          </c:cat>
          <c:val>
            <c:numRef>
              <c:f>Folha1!$B$2:$B$7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4-9644-BB0B-A4E4C6DF5CA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77"/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5AD4-6744-D24C-811A-1EC3445B27A8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6A51-3D37-E044-AD98-715A57AB95C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12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70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650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724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44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28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359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082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564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796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36A51-3D37-E044-AD98-715A57AB95C7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36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56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445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86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745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66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5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9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42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8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192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23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35F0E-EB9A-4C82-BF04-F022988D07E5}" type="datetimeFigureOut">
              <a:rPr lang="pt-PT" smtClean="0"/>
              <a:t>13/10/20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0CA6-07DC-4EE1-96AF-C18284B581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78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9.m4a"/><Relationship Id="rId7" Type="http://schemas.openxmlformats.org/officeDocument/2006/relationships/notesSlide" Target="../notesSlides/notesSlide7.xml"/><Relationship Id="rId2" Type="http://schemas.microsoft.com/office/2007/relationships/media" Target="../media/media19.m4a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0.m4a"/><Relationship Id="rId4" Type="http://schemas.microsoft.com/office/2007/relationships/media" Target="../media/media20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1.m4a"/><Relationship Id="rId7" Type="http://schemas.openxmlformats.org/officeDocument/2006/relationships/notesSlide" Target="../notesSlides/notesSlide8.xml"/><Relationship Id="rId2" Type="http://schemas.microsoft.com/office/2007/relationships/media" Target="../media/media21.m4a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2.m4a"/><Relationship Id="rId4" Type="http://schemas.microsoft.com/office/2007/relationships/media" Target="../media/media22.m4a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3.m4a"/><Relationship Id="rId7" Type="http://schemas.openxmlformats.org/officeDocument/2006/relationships/image" Target="../media/image1.png"/><Relationship Id="rId2" Type="http://schemas.microsoft.com/office/2007/relationships/media" Target="../media/media23.m4a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4.m4a"/><Relationship Id="rId4" Type="http://schemas.microsoft.com/office/2007/relationships/media" Target="../media/media24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5.m4a"/><Relationship Id="rId7" Type="http://schemas.openxmlformats.org/officeDocument/2006/relationships/notesSlide" Target="../notesSlides/notesSlide9.xml"/><Relationship Id="rId2" Type="http://schemas.microsoft.com/office/2007/relationships/media" Target="../media/media25.m4a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6.m4a"/><Relationship Id="rId4" Type="http://schemas.microsoft.com/office/2007/relationships/media" Target="../media/media26.m4a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7.m4a"/><Relationship Id="rId7" Type="http://schemas.openxmlformats.org/officeDocument/2006/relationships/notesSlide" Target="../notesSlides/notesSlide10.xml"/><Relationship Id="rId2" Type="http://schemas.microsoft.com/office/2007/relationships/media" Target="../media/media27.m4a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8.m4a"/><Relationship Id="rId10" Type="http://schemas.openxmlformats.org/officeDocument/2006/relationships/image" Target="../media/image2.png"/><Relationship Id="rId4" Type="http://schemas.microsoft.com/office/2007/relationships/media" Target="../media/media28.m4a"/><Relationship Id="rId9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9.m4a"/><Relationship Id="rId7" Type="http://schemas.openxmlformats.org/officeDocument/2006/relationships/image" Target="../media/image1.png"/><Relationship Id="rId2" Type="http://schemas.microsoft.com/office/2007/relationships/media" Target="../media/media29.m4a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0.m4a"/><Relationship Id="rId4" Type="http://schemas.microsoft.com/office/2007/relationships/media" Target="../media/media30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m4a"/><Relationship Id="rId4" Type="http://schemas.microsoft.com/office/2007/relationships/media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notesSlide" Target="../notesSlides/notesSlide1.xml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4a"/><Relationship Id="rId4" Type="http://schemas.microsoft.com/office/2007/relationships/media" Target="../media/media6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notesSlide" Target="../notesSlides/notesSlide2.xml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8.m4a"/><Relationship Id="rId4" Type="http://schemas.microsoft.com/office/2007/relationships/media" Target="../media/media8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9.m4a"/><Relationship Id="rId7" Type="http://schemas.openxmlformats.org/officeDocument/2006/relationships/notesSlide" Target="../notesSlides/notesSlide3.xml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10.m4a"/><Relationship Id="rId4" Type="http://schemas.microsoft.com/office/2007/relationships/media" Target="../media/media10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1.m4a"/><Relationship Id="rId7" Type="http://schemas.openxmlformats.org/officeDocument/2006/relationships/notesSlide" Target="../notesSlides/notesSlide4.xml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12.m4a"/><Relationship Id="rId4" Type="http://schemas.microsoft.com/office/2007/relationships/media" Target="../media/media12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3.m4a"/><Relationship Id="rId7" Type="http://schemas.openxmlformats.org/officeDocument/2006/relationships/image" Target="../media/image1.png"/><Relationship Id="rId2" Type="http://schemas.microsoft.com/office/2007/relationships/media" Target="../media/media13.m4a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4.m4a"/><Relationship Id="rId4" Type="http://schemas.microsoft.com/office/2007/relationships/media" Target="../media/media14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5.m4a"/><Relationship Id="rId7" Type="http://schemas.openxmlformats.org/officeDocument/2006/relationships/notesSlide" Target="../notesSlides/notesSlide5.xml"/><Relationship Id="rId2" Type="http://schemas.microsoft.com/office/2007/relationships/media" Target="../media/media15.m4a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16.m4a"/><Relationship Id="rId4" Type="http://schemas.microsoft.com/office/2007/relationships/media" Target="../media/media16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7.m4a"/><Relationship Id="rId7" Type="http://schemas.openxmlformats.org/officeDocument/2006/relationships/notesSlide" Target="../notesSlides/notesSlide6.xml"/><Relationship Id="rId2" Type="http://schemas.microsoft.com/office/2007/relationships/media" Target="../media/media17.m4a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18.m4a"/><Relationship Id="rId4" Type="http://schemas.microsoft.com/office/2007/relationships/media" Target="../media/media1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220B-AA9A-4156-AFF6-847F1B8D0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b="1" i="1" dirty="0"/>
              <a:t>TRANSPERITONEAL LAPAROSCOPIC ADRENALECTOMY: </a:t>
            </a:r>
            <a:endParaRPr lang="pt-PT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4FB80A-CE39-41D7-B597-6DAA2FC7F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i="1" dirty="0">
                <a:solidFill>
                  <a:schemeClr val="tx2"/>
                </a:solidFill>
              </a:rPr>
              <a:t>10 YEARS’ SINGLE-CENTER EXPERIENCE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9C725B-0CFB-4DAC-88E4-E40AE8245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084966-10D9-2A41-B4B5-21035FCFAFE8}"/>
              </a:ext>
            </a:extLst>
          </p:cNvPr>
          <p:cNvSpPr txBox="1"/>
          <p:nvPr/>
        </p:nvSpPr>
        <p:spPr>
          <a:xfrm>
            <a:off x="1425171" y="7165571"/>
            <a:ext cx="1035765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/>
              <a:t> </a:t>
            </a:r>
            <a:r>
              <a:rPr lang="pt-PT" sz="2000" u="sng" dirty="0"/>
              <a:t>Lúcia Carvalho</a:t>
            </a:r>
            <a:r>
              <a:rPr lang="pt-PT" sz="2000" dirty="0"/>
              <a:t>, Joana Magalhães, Ana Marta Pereira, José Reis, Marta Guimarães, Rui Almeida, Artur Trovão Lima, Mário Nora</a:t>
            </a:r>
          </a:p>
          <a:p>
            <a:pPr algn="ctr">
              <a:lnSpc>
                <a:spcPct val="150000"/>
              </a:lnSpc>
            </a:pPr>
            <a:r>
              <a:rPr lang="pt-PT" sz="2000" dirty="0"/>
              <a:t>Interna de Formação Específica de Cirurgia Geral</a:t>
            </a:r>
            <a:br>
              <a:rPr lang="pt-PT" sz="2000" dirty="0"/>
            </a:br>
            <a:r>
              <a:rPr lang="pt-PT" sz="2000" dirty="0"/>
              <a:t>Centro Hospitalar de Entre o Douro e Vouga</a:t>
            </a:r>
          </a:p>
        </p:txBody>
      </p:sp>
      <p:pic>
        <p:nvPicPr>
          <p:cNvPr id="8" name="Audio Recording 11/10/2020, 23:22:07" descr="Audio Recording 11/10/2020, 23:22:07">
            <a:hlinkClick r:id="" action="ppaction://media"/>
            <a:extLst>
              <a:ext uri="{FF2B5EF4-FFF2-40B4-BE49-F238E27FC236}">
                <a16:creationId xmlns:a16="http://schemas.microsoft.com/office/drawing/2014/main" id="{B8D755CF-0539-784B-939C-4384E623F5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E47424C2-73E3-F747-B30E-C82607A540D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99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3"/>
    </mc:Choice>
    <mc:Fallback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04" objId="8"/>
        <p14:stopEvt time="15843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646FA32-F3B2-A343-B5B5-EA7CF0408649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7139DD3-2098-8846-B11B-9A494812A42B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1BD5C9-3B08-2947-8088-496F138BBF79}"/>
              </a:ext>
            </a:extLst>
          </p:cNvPr>
          <p:cNvSpPr/>
          <p:nvPr/>
        </p:nvSpPr>
        <p:spPr>
          <a:xfrm>
            <a:off x="4508389" y="3993110"/>
            <a:ext cx="4227444" cy="6228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 cap="rnd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Patients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underwent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adrenalectomy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7" name="Conexão reta unidirecional 6">
            <a:extLst>
              <a:ext uri="{FF2B5EF4-FFF2-40B4-BE49-F238E27FC236}">
                <a16:creationId xmlns:a16="http://schemas.microsoft.com/office/drawing/2014/main" id="{F4925092-6850-1B47-89C4-B4796EDD42F6}"/>
              </a:ext>
            </a:extLst>
          </p:cNvPr>
          <p:cNvCxnSpPr>
            <a:stCxn id="16" idx="3"/>
          </p:cNvCxnSpPr>
          <p:nvPr/>
        </p:nvCxnSpPr>
        <p:spPr>
          <a:xfrm flipV="1">
            <a:off x="8735833" y="4304536"/>
            <a:ext cx="2584174" cy="1"/>
          </a:xfrm>
          <a:prstGeom prst="straightConnector1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Conexão reta unidirecional 8">
            <a:extLst>
              <a:ext uri="{FF2B5EF4-FFF2-40B4-BE49-F238E27FC236}">
                <a16:creationId xmlns:a16="http://schemas.microsoft.com/office/drawing/2014/main" id="{B103854F-4D22-7046-AAD0-97F206203374}"/>
              </a:ext>
            </a:extLst>
          </p:cNvPr>
          <p:cNvCxnSpPr>
            <a:endCxn id="16" idx="1"/>
          </p:cNvCxnSpPr>
          <p:nvPr/>
        </p:nvCxnSpPr>
        <p:spPr>
          <a:xfrm flipV="1">
            <a:off x="1924216" y="4304537"/>
            <a:ext cx="2584173" cy="10139"/>
          </a:xfrm>
          <a:prstGeom prst="straightConnector1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Conexão reta 10">
            <a:extLst>
              <a:ext uri="{FF2B5EF4-FFF2-40B4-BE49-F238E27FC236}">
                <a16:creationId xmlns:a16="http://schemas.microsoft.com/office/drawing/2014/main" id="{F4C2B96C-7577-5344-8377-7DF9BC68983F}"/>
              </a:ext>
            </a:extLst>
          </p:cNvPr>
          <p:cNvCxnSpPr/>
          <p:nvPr/>
        </p:nvCxnSpPr>
        <p:spPr>
          <a:xfrm>
            <a:off x="1924216" y="4119207"/>
            <a:ext cx="0" cy="371061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cxnSp>
        <p:nvCxnSpPr>
          <p:cNvPr id="20" name="Conexão reta 11">
            <a:extLst>
              <a:ext uri="{FF2B5EF4-FFF2-40B4-BE49-F238E27FC236}">
                <a16:creationId xmlns:a16="http://schemas.microsoft.com/office/drawing/2014/main" id="{9895B835-6B47-6F49-A4B1-BECE6B4AD7F1}"/>
              </a:ext>
            </a:extLst>
          </p:cNvPr>
          <p:cNvCxnSpPr/>
          <p:nvPr/>
        </p:nvCxnSpPr>
        <p:spPr>
          <a:xfrm>
            <a:off x="11320007" y="4105753"/>
            <a:ext cx="0" cy="371061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973B017-B1C7-C347-8089-5A4B214AC6D1}"/>
              </a:ext>
            </a:extLst>
          </p:cNvPr>
          <p:cNvSpPr txBox="1"/>
          <p:nvPr/>
        </p:nvSpPr>
        <p:spPr>
          <a:xfrm>
            <a:off x="1140318" y="4532406"/>
            <a:ext cx="1567793" cy="369332"/>
          </a:xfrm>
          <a:prstGeom prst="rect">
            <a:avLst/>
          </a:prstGeom>
          <a:solidFill>
            <a:srgbClr val="969FA7"/>
          </a:solidFill>
          <a:ln w="22225" cap="rnd" cmpd="sng" algn="ctr">
            <a:solidFill>
              <a:srgbClr val="969FA7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 err="1">
                <a:solidFill>
                  <a:prstClr val="white"/>
                </a:solidFill>
                <a:latin typeface="Gill Sans MT" panose="020B0502020104020203"/>
              </a:rPr>
              <a:t>January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2009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07D7C3-07B2-884F-9A46-92DA5C1685D4}"/>
              </a:ext>
            </a:extLst>
          </p:cNvPr>
          <p:cNvSpPr txBox="1"/>
          <p:nvPr/>
        </p:nvSpPr>
        <p:spPr>
          <a:xfrm>
            <a:off x="10386514" y="4583668"/>
            <a:ext cx="1866982" cy="369332"/>
          </a:xfrm>
          <a:prstGeom prst="rect">
            <a:avLst/>
          </a:prstGeom>
          <a:solidFill>
            <a:srgbClr val="969FA7"/>
          </a:solidFill>
          <a:ln w="22225" cap="rnd" cmpd="sng" algn="ctr">
            <a:solidFill>
              <a:srgbClr val="969FA7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December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2019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7F2EF130-CC45-EF4F-B3B7-98488EFC8DE2}"/>
              </a:ext>
            </a:extLst>
          </p:cNvPr>
          <p:cNvSpPr/>
          <p:nvPr/>
        </p:nvSpPr>
        <p:spPr>
          <a:xfrm>
            <a:off x="5029157" y="5761291"/>
            <a:ext cx="3249431" cy="93694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26 </a:t>
            </a:r>
            <a:r>
              <a:rPr lang="pt-PT" sz="2400" b="1" dirty="0" err="1"/>
              <a:t>patients</a:t>
            </a:r>
            <a:endParaRPr lang="pt-PT" sz="2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97969CD-7C38-714C-A42E-A08971F6BDB1}"/>
              </a:ext>
            </a:extLst>
          </p:cNvPr>
          <p:cNvSpPr txBox="1"/>
          <p:nvPr/>
        </p:nvSpPr>
        <p:spPr>
          <a:xfrm>
            <a:off x="1140318" y="7565266"/>
            <a:ext cx="6862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rgbClr val="A1561F"/>
                  </a:solidFill>
                </a:ln>
                <a:solidFill>
                  <a:prstClr val="black"/>
                </a:solidFill>
                <a:latin typeface="Gill Sans MT" panose="020B0502020104020203"/>
              </a:rPr>
              <a:t>Exclusion criteria: </a:t>
            </a:r>
          </a:p>
          <a:p>
            <a:pPr marL="306000" indent="-306000">
              <a:buClr>
                <a:schemeClr val="tx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3D3D3D"/>
                </a:solidFill>
                <a:latin typeface="Gill Sans MT" panose="020B0502020104020203"/>
              </a:rPr>
              <a:t>Laparotomic approach</a:t>
            </a:r>
          </a:p>
          <a:p>
            <a:pPr marL="306000" indent="-306000">
              <a:buClr>
                <a:schemeClr val="tx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3D3D3D"/>
                </a:solidFill>
                <a:latin typeface="Gill Sans MT" panose="020B0502020104020203"/>
              </a:rPr>
              <a:t>Bilateral adrenalectomy</a:t>
            </a:r>
          </a:p>
          <a:p>
            <a:pPr marL="306000" indent="-306000">
              <a:buClr>
                <a:schemeClr val="tx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3D3D3D"/>
                </a:solidFill>
                <a:latin typeface="Gill Sans MT" panose="020B0502020104020203"/>
              </a:rPr>
              <a:t>Another procedures in the same operative time. </a:t>
            </a:r>
          </a:p>
        </p:txBody>
      </p:sp>
      <p:pic>
        <p:nvPicPr>
          <p:cNvPr id="3" name="Audio Recording 11/10/2020, 23:21:03" descr="Audio Recording 11/10/2020, 23:21:03">
            <a:hlinkClick r:id="" action="ppaction://media"/>
            <a:extLst>
              <a:ext uri="{FF2B5EF4-FFF2-40B4-BE49-F238E27FC236}">
                <a16:creationId xmlns:a16="http://schemas.microsoft.com/office/drawing/2014/main" id="{9F099671-D326-964E-82BE-DAA21092E6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393D0B64-3C10-E147-9A02-D8D973F1190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11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5"/>
    </mc:Choice>
    <mc:Fallback>
      <p:transition spd="slow" advTm="1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9" objId="3"/>
        <p14:stopEvt time="1308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2AB08E-B5F6-BA4E-A857-692FBB2D371C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DE5518E-FD7D-C844-B718-EDA9ECD9AFA6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62D03FC-2F00-0E4F-8B06-D6019FB81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3628"/>
              </p:ext>
            </p:extLst>
          </p:nvPr>
        </p:nvGraphicFramePr>
        <p:xfrm>
          <a:off x="1512307" y="4382121"/>
          <a:ext cx="10183384" cy="46147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556205">
                  <a:extLst>
                    <a:ext uri="{9D8B030D-6E8A-4147-A177-3AD203B41FA5}">
                      <a16:colId xmlns:a16="http://schemas.microsoft.com/office/drawing/2014/main" val="2363656304"/>
                    </a:ext>
                  </a:extLst>
                </a:gridCol>
                <a:gridCol w="3627179">
                  <a:extLst>
                    <a:ext uri="{9D8B030D-6E8A-4147-A177-3AD203B41FA5}">
                      <a16:colId xmlns:a16="http://schemas.microsoft.com/office/drawing/2014/main" val="2454543592"/>
                    </a:ext>
                  </a:extLst>
                </a:gridCol>
              </a:tblGrid>
              <a:tr h="905636">
                <a:tc>
                  <a:txBody>
                    <a:bodyPr/>
                    <a:lstStyle/>
                    <a:p>
                      <a:pPr algn="l"/>
                      <a:r>
                        <a:rPr lang="en-GB" sz="1600" b="0" noProof="0" dirty="0">
                          <a:latin typeface="Gill Sans MT" panose="020B0502020104020203" pitchFamily="34" charset="77"/>
                        </a:rPr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baseline="0" noProof="0" dirty="0">
                          <a:latin typeface="Gill Sans MT" panose="020B0502020104020203" pitchFamily="34" charset="77"/>
                        </a:rPr>
                        <a:t>Total</a:t>
                      </a:r>
                    </a:p>
                    <a:p>
                      <a:pPr algn="ctr"/>
                      <a:r>
                        <a:rPr lang="en-GB" sz="1600" b="1" i="0" u="none" strike="noStrike" baseline="0" noProof="0" dirty="0">
                          <a:latin typeface="Gill Sans MT" panose="020B0502020104020203" pitchFamily="34" charset="77"/>
                        </a:rPr>
                        <a:t>(n=26)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187001"/>
                  </a:ext>
                </a:extLst>
              </a:tr>
              <a:tr h="426573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noProof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Mean age (years)</a:t>
                      </a:r>
                      <a:endParaRPr lang="en-GB" sz="1600" b="0" noProof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>
                          <a:latin typeface="Gill Sans MT" panose="020B0502020104020203" pitchFamily="34" charset="77"/>
                        </a:rPr>
                        <a:t>52.97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518391"/>
                  </a:ext>
                </a:extLst>
              </a:tr>
              <a:tr h="422416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noProof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Male sex - no. (%)</a:t>
                      </a:r>
                      <a:endParaRPr lang="en-GB" sz="1600" b="0" noProof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>
                          <a:latin typeface="Gill Sans MT" panose="020B0502020104020203" pitchFamily="34" charset="77"/>
                        </a:rPr>
                        <a:t>14 (53.8%)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665984"/>
                  </a:ext>
                </a:extLst>
              </a:tr>
              <a:tr h="428995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Gill Sans MT" panose="020B0502020104020203" pitchFamily="34" charset="77"/>
                        </a:rPr>
                        <a:t>Incidental diagnosis –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>
                          <a:latin typeface="Gill Sans MT" panose="020B0502020104020203" pitchFamily="34" charset="77"/>
                        </a:rPr>
                        <a:t>23 (88.5%)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427160"/>
                  </a:ext>
                </a:extLst>
              </a:tr>
              <a:tr h="407999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Gill Sans MT" panose="020B0502020104020203" pitchFamily="34" charset="77"/>
                        </a:rPr>
                        <a:t>Indications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0" noProof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690471"/>
                  </a:ext>
                </a:extLst>
              </a:tr>
              <a:tr h="407999">
                <a:tc>
                  <a:txBody>
                    <a:bodyPr/>
                    <a:lstStyle/>
                    <a:p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    - </a:t>
                      </a:r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Aldosterone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secreting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adenoma –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5 (19.2%)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514905"/>
                  </a:ext>
                </a:extLst>
              </a:tr>
              <a:tr h="407999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    -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Pheochromocytoma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or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suspected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 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– 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no. (%)</a:t>
                      </a:r>
                      <a:endParaRPr lang="pt-PT" sz="1600" b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6 (23%)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785779"/>
                  </a:ext>
                </a:extLst>
              </a:tr>
              <a:tr h="407999">
                <a:tc>
                  <a:txBody>
                    <a:bodyPr/>
                    <a:lstStyle/>
                    <a:p>
                      <a:pPr algn="l"/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    - 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Cortisol </a:t>
                      </a:r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secreting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adenoma 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– no. (%)</a:t>
                      </a:r>
                    </a:p>
                  </a:txBody>
                  <a:tcPr marL="66675" marR="66675" marT="38100" marB="38100" anchor="ctr"/>
                </a:tc>
                <a:tc>
                  <a:txBody>
                    <a:bodyPr/>
                    <a:lstStyle/>
                    <a:p>
                      <a:pPr marL="0" algn="ctr" defTabSz="1320759" rtl="0" eaLnBrk="1" latinLnBrk="0" hangingPunct="1"/>
                      <a:r>
                        <a:rPr lang="pt-PT" sz="1600" b="0" kern="120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1 (3.8%)</a:t>
                      </a:r>
                    </a:p>
                  </a:txBody>
                  <a:tcPr marL="66675" marR="66675" marT="38100" marB="38100" anchor="ctr"/>
                </a:tc>
                <a:extLst>
                  <a:ext uri="{0D108BD9-81ED-4DB2-BD59-A6C34878D82A}">
                    <a16:rowId xmlns:a16="http://schemas.microsoft.com/office/drawing/2014/main" val="313004869"/>
                  </a:ext>
                </a:extLst>
              </a:tr>
              <a:tr h="407999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    - Suspected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malignancy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 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– 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320759" rtl="0" eaLnBrk="1" latinLnBrk="0" hangingPunct="1"/>
                      <a:r>
                        <a:rPr lang="pt-PT" sz="1600" b="0" kern="120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1 (3.8%)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154585"/>
                  </a:ext>
                </a:extLst>
              </a:tr>
              <a:tr h="391126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    -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Other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(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nonfuncional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adenoma,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cystic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lesion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,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incidentalomas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) –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320759" rtl="0" eaLnBrk="1" latinLnBrk="0" hangingPunct="1"/>
                      <a:r>
                        <a:rPr lang="pt-PT" sz="1600" b="0" kern="120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13 (50%)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5866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2636EE9-F6B6-6045-BD87-FD165CAD12FA}"/>
              </a:ext>
            </a:extLst>
          </p:cNvPr>
          <p:cNvSpPr txBox="1"/>
          <p:nvPr/>
        </p:nvSpPr>
        <p:spPr>
          <a:xfrm>
            <a:off x="1087542" y="3742188"/>
            <a:ext cx="891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2000" b="1" cap="small" dirty="0" err="1">
                <a:latin typeface="Gill Sans MT" panose="020B0502020104020203" pitchFamily="34" charset="77"/>
              </a:rPr>
              <a:t>Patients</a:t>
            </a:r>
            <a:r>
              <a:rPr lang="pt-PT" sz="2000" b="1" cap="small" dirty="0">
                <a:latin typeface="Gill Sans MT" panose="020B0502020104020203" pitchFamily="34" charset="77"/>
              </a:rPr>
              <a:t>’ </a:t>
            </a:r>
            <a:r>
              <a:rPr lang="pt-PT" sz="2000" b="1" cap="small" dirty="0" err="1">
                <a:latin typeface="Gill Sans MT" panose="020B0502020104020203" pitchFamily="34" charset="77"/>
              </a:rPr>
              <a:t>demographic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parameters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and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preoperative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findings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</a:p>
        </p:txBody>
      </p:sp>
      <p:pic>
        <p:nvPicPr>
          <p:cNvPr id="4" name="Audio Recording 11/10/2020, 23:33:22" descr="Audio Recording 11/10/2020, 23:33:22">
            <a:hlinkClick r:id="" action="ppaction://media"/>
            <a:extLst>
              <a:ext uri="{FF2B5EF4-FFF2-40B4-BE49-F238E27FC236}">
                <a16:creationId xmlns:a16="http://schemas.microsoft.com/office/drawing/2014/main" id="{2106AB9A-A4F7-0145-BC34-5A3947F739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9D006C62-FC35-554F-9BF2-5C2560D1084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71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09"/>
    </mc:Choice>
    <mc:Fallback>
      <p:transition spd="slow" advTm="5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9" objId="4"/>
        <p14:stopEvt time="52756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2AB08E-B5F6-BA4E-A857-692FBB2D371C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DE5518E-FD7D-C844-B718-EDA9ECD9AFA6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23608F4-FA9A-A94C-92AE-B53B1FEC4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96335"/>
              </p:ext>
            </p:extLst>
          </p:nvPr>
        </p:nvGraphicFramePr>
        <p:xfrm>
          <a:off x="1758799" y="4437640"/>
          <a:ext cx="9721516" cy="252346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797157">
                  <a:extLst>
                    <a:ext uri="{9D8B030D-6E8A-4147-A177-3AD203B41FA5}">
                      <a16:colId xmlns:a16="http://schemas.microsoft.com/office/drawing/2014/main" val="2363656304"/>
                    </a:ext>
                  </a:extLst>
                </a:gridCol>
                <a:gridCol w="2924359">
                  <a:extLst>
                    <a:ext uri="{9D8B030D-6E8A-4147-A177-3AD203B41FA5}">
                      <a16:colId xmlns:a16="http://schemas.microsoft.com/office/drawing/2014/main" val="2454543592"/>
                    </a:ext>
                  </a:extLst>
                </a:gridCol>
              </a:tblGrid>
              <a:tr h="909857">
                <a:tc>
                  <a:txBody>
                    <a:bodyPr/>
                    <a:lstStyle/>
                    <a:p>
                      <a:pPr algn="l"/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Variable</a:t>
                      </a:r>
                      <a:endParaRPr lang="pt-PT" sz="1600" b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 u="none" strike="noStrike" baseline="0" dirty="0">
                          <a:latin typeface="Gill Sans MT" panose="020B0502020104020203" pitchFamily="34" charset="77"/>
                        </a:rPr>
                        <a:t>Total</a:t>
                      </a:r>
                    </a:p>
                    <a:p>
                      <a:pPr algn="ctr"/>
                      <a:r>
                        <a:rPr lang="pt-PT" sz="1600" b="1" i="0" u="none" strike="noStrike" baseline="0" dirty="0">
                          <a:latin typeface="Gill Sans MT" panose="020B0502020104020203" pitchFamily="34" charset="77"/>
                        </a:rPr>
                        <a:t>(n=26)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187001"/>
                  </a:ext>
                </a:extLst>
              </a:tr>
              <a:tr h="516590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Right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adrenalectomy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- no. (%)</a:t>
                      </a:r>
                      <a:endParaRPr lang="pt-PT" sz="1600" b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13 (50%)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665984"/>
                  </a:ext>
                </a:extLst>
              </a:tr>
              <a:tr h="548508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Lesion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size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(cm) -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median</a:t>
                      </a:r>
                      <a:endParaRPr lang="pt-PT" sz="1600" b="0" i="0" u="none" strike="noStrike" kern="1200" baseline="0" dirty="0">
                        <a:solidFill>
                          <a:schemeClr val="dk1"/>
                        </a:solidFill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6 [2-12]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553974"/>
                  </a:ext>
                </a:extLst>
              </a:tr>
              <a:tr h="548508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Drainage</a:t>
                      </a:r>
                      <a:endParaRPr lang="pt-PT" sz="1600" b="0" i="0" u="none" strike="noStrike" kern="1200" baseline="0" dirty="0">
                        <a:solidFill>
                          <a:schemeClr val="dk1"/>
                        </a:solidFill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17 (65.3%)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01833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B4AE16A-3ADF-0846-BF7B-41285F4E5C11}"/>
              </a:ext>
            </a:extLst>
          </p:cNvPr>
          <p:cNvSpPr txBox="1"/>
          <p:nvPr/>
        </p:nvSpPr>
        <p:spPr>
          <a:xfrm>
            <a:off x="1402757" y="3819985"/>
            <a:ext cx="525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2000" b="1" cap="small" dirty="0" err="1">
                <a:latin typeface="Gill Sans MT" panose="020B0502020104020203" pitchFamily="34" charset="77"/>
              </a:rPr>
              <a:t>Surgical</a:t>
            </a:r>
            <a:r>
              <a:rPr lang="pt-PT" sz="2000" b="1" cap="small" dirty="0">
                <a:latin typeface="Gill Sans MT" panose="020B0502020104020203" pitchFamily="34" charset="77"/>
              </a:rPr>
              <a:t> Data</a:t>
            </a:r>
          </a:p>
        </p:txBody>
      </p:sp>
      <p:pic>
        <p:nvPicPr>
          <p:cNvPr id="3" name="Audio Recording 11/10/2020, 23:34:17" descr="Audio Recording 11/10/2020, 23:34:17">
            <a:hlinkClick r:id="" action="ppaction://media"/>
            <a:extLst>
              <a:ext uri="{FF2B5EF4-FFF2-40B4-BE49-F238E27FC236}">
                <a16:creationId xmlns:a16="http://schemas.microsoft.com/office/drawing/2014/main" id="{0C2B4C9F-20CB-7E4A-A21C-334AA7F66C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AE51CFA3-3768-2540-92FB-C24032E7187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39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4"/>
    </mc:Choice>
    <mc:Fallback>
      <p:transition spd="slow" advTm="18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4" objId="3"/>
        <p14:stopEvt time="17468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2AB08E-B5F6-BA4E-A857-692FBB2D371C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kumimoji="0" lang="pt-PT" sz="2800" i="0" strike="noStrike" kern="0" cap="none" spc="0" normalizeH="0" baseline="0" noProof="0" dirty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Gill Sans MT" panose="020B0502020104020203" pitchFamily="34" charset="77"/>
                <a:sym typeface="Fjalla One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DE5518E-FD7D-C844-B718-EDA9ECD9AFA6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1C8E8F3-0717-2F4D-9E25-6D1F3CA03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5453"/>
              </p:ext>
            </p:extLst>
          </p:nvPr>
        </p:nvGraphicFramePr>
        <p:xfrm>
          <a:off x="1639577" y="4165449"/>
          <a:ext cx="8106127" cy="460208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58249">
                  <a:extLst>
                    <a:ext uri="{9D8B030D-6E8A-4147-A177-3AD203B41FA5}">
                      <a16:colId xmlns:a16="http://schemas.microsoft.com/office/drawing/2014/main" val="2363656304"/>
                    </a:ext>
                  </a:extLst>
                </a:gridCol>
                <a:gridCol w="2947878">
                  <a:extLst>
                    <a:ext uri="{9D8B030D-6E8A-4147-A177-3AD203B41FA5}">
                      <a16:colId xmlns:a16="http://schemas.microsoft.com/office/drawing/2014/main" val="2454543592"/>
                    </a:ext>
                  </a:extLst>
                </a:gridCol>
              </a:tblGrid>
              <a:tr h="827661">
                <a:tc>
                  <a:txBody>
                    <a:bodyPr/>
                    <a:lstStyle/>
                    <a:p>
                      <a:pPr algn="l"/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Variable</a:t>
                      </a:r>
                      <a:endParaRPr lang="pt-PT" sz="1600" b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i="0" u="none" strike="noStrike" baseline="0" dirty="0">
                          <a:latin typeface="Gill Sans MT" panose="020B0502020104020203" pitchFamily="34" charset="77"/>
                        </a:rPr>
                        <a:t>Total</a:t>
                      </a:r>
                    </a:p>
                    <a:p>
                      <a:pPr algn="ctr"/>
                      <a:r>
                        <a:rPr lang="pt-PT" sz="1600" b="1" i="0" u="none" strike="noStrike" baseline="0" dirty="0">
                          <a:latin typeface="Gill Sans MT" panose="020B0502020104020203" pitchFamily="34" charset="77"/>
                        </a:rPr>
                        <a:t>(n=26)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187001"/>
                  </a:ext>
                </a:extLst>
              </a:tr>
              <a:tr h="547342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Length (days) of hospital stay – mean (SD)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kern="12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4.9 (± 3.44)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518391"/>
                  </a:ext>
                </a:extLst>
              </a:tr>
              <a:tr h="547342">
                <a:tc>
                  <a:txBody>
                    <a:bodyPr/>
                    <a:lstStyle/>
                    <a:p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30-day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postoperative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morbidity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 - no. (%)</a:t>
                      </a:r>
                      <a:endParaRPr lang="pt-PT" sz="1600" b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4 (15.4%)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665984"/>
                  </a:ext>
                </a:extLst>
              </a:tr>
              <a:tr h="547342">
                <a:tc>
                  <a:txBody>
                    <a:bodyPr/>
                    <a:lstStyle/>
                    <a:p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    - </a:t>
                      </a:r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Minor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complication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(CD &lt; III)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4 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340209"/>
                  </a:ext>
                </a:extLst>
              </a:tr>
              <a:tr h="5386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Hospital </a:t>
                      </a:r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readmission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–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1 (3.8%)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40945"/>
                  </a:ext>
                </a:extLst>
              </a:tr>
              <a:tr h="523202">
                <a:tc>
                  <a:txBody>
                    <a:bodyPr/>
                    <a:lstStyle/>
                    <a:p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Mortality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pt-PT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77"/>
                          <a:ea typeface="+mn-ea"/>
                          <a:cs typeface="+mn-cs"/>
                        </a:rPr>
                        <a:t>- no. (%)</a:t>
                      </a:r>
                      <a:endParaRPr lang="pt-PT" sz="1600" b="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690471"/>
                  </a:ext>
                </a:extLst>
              </a:tr>
              <a:tr h="523167">
                <a:tc>
                  <a:txBody>
                    <a:bodyPr/>
                    <a:lstStyle/>
                    <a:p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Reoperation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–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381548"/>
                  </a:ext>
                </a:extLst>
              </a:tr>
              <a:tr h="547342">
                <a:tc>
                  <a:txBody>
                    <a:bodyPr/>
                    <a:lstStyle/>
                    <a:p>
                      <a:r>
                        <a:rPr lang="pt-PT" sz="1600" b="0" dirty="0" err="1">
                          <a:latin typeface="Gill Sans MT" panose="020B0502020104020203" pitchFamily="34" charset="77"/>
                        </a:rPr>
                        <a:t>Conversion</a:t>
                      </a:r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 -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>
                          <a:latin typeface="Gill Sans MT" panose="020B0502020104020203" pitchFamily="34" charset="77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41338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5663412-62D3-6D47-ADCB-1067CCD8DF32}"/>
              </a:ext>
            </a:extLst>
          </p:cNvPr>
          <p:cNvSpPr txBox="1"/>
          <p:nvPr/>
        </p:nvSpPr>
        <p:spPr>
          <a:xfrm>
            <a:off x="1256534" y="3656243"/>
            <a:ext cx="525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2000" b="1" cap="small" dirty="0">
                <a:latin typeface="Gill Sans MT" panose="020B0502020104020203" pitchFamily="34" charset="77"/>
              </a:rPr>
              <a:t>Short-</a:t>
            </a:r>
            <a:r>
              <a:rPr lang="pt-PT" sz="2000" b="1" cap="small" dirty="0" err="1">
                <a:latin typeface="Gill Sans MT" panose="020B0502020104020203" pitchFamily="34" charset="77"/>
              </a:rPr>
              <a:t>term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Postoperative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Outcomes</a:t>
            </a:r>
            <a:endParaRPr lang="pt-PT" sz="2000" b="1" cap="small" dirty="0">
              <a:latin typeface="Gill Sans MT" panose="020B0502020104020203" pitchFamily="34" charset="77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6EF81D-D6FA-E14B-AC6A-583D27952DA4}"/>
              </a:ext>
            </a:extLst>
          </p:cNvPr>
          <p:cNvSpPr txBox="1"/>
          <p:nvPr/>
        </p:nvSpPr>
        <p:spPr>
          <a:xfrm>
            <a:off x="1639577" y="8767537"/>
            <a:ext cx="972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SD – Standard deviation; CD –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Clavien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Dindo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 classification. </a:t>
            </a:r>
            <a:endParaRPr lang="pt-PT" sz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77"/>
            </a:endParaRPr>
          </a:p>
        </p:txBody>
      </p:sp>
      <p:pic>
        <p:nvPicPr>
          <p:cNvPr id="3" name="Audio Recording 11/10/2020, 23:37:05" descr="Audio Recording 11/10/2020, 23:37:05">
            <a:hlinkClick r:id="" action="ppaction://media"/>
            <a:extLst>
              <a:ext uri="{FF2B5EF4-FFF2-40B4-BE49-F238E27FC236}">
                <a16:creationId xmlns:a16="http://schemas.microsoft.com/office/drawing/2014/main" id="{6A05C61B-B8BF-594D-AB5F-700C312CD2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698AD183-4572-B14D-938B-AF03E4AC306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74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63"/>
    </mc:Choice>
    <mc:Fallback>
      <p:transition spd="slow" advTm="45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1" objId="3"/>
        <p14:stopEvt time="45763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D424536-302C-0E4B-AC15-22DCA1D5C826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58F72DBE-6018-774A-A6B3-5F0701939F5D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5149BE-9993-194E-A52F-DE6CBF2E818E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C7D2FAC-DCFC-584B-9DE1-6C75E6875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77442"/>
              </p:ext>
            </p:extLst>
          </p:nvPr>
        </p:nvGraphicFramePr>
        <p:xfrm>
          <a:off x="2450714" y="3980375"/>
          <a:ext cx="8854595" cy="541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6E38AD-909C-9F45-A4BD-5D19E45CDECC}"/>
              </a:ext>
            </a:extLst>
          </p:cNvPr>
          <p:cNvSpPr txBox="1"/>
          <p:nvPr/>
        </p:nvSpPr>
        <p:spPr>
          <a:xfrm>
            <a:off x="714193" y="3443860"/>
            <a:ext cx="525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PT" sz="2000" b="1" cap="small" dirty="0" err="1">
                <a:latin typeface="Gill Sans MT" panose="020B0502020104020203" pitchFamily="34" charset="77"/>
              </a:rPr>
              <a:t>Histopathological</a:t>
            </a:r>
            <a:r>
              <a:rPr lang="pt-PT" sz="2000" b="1" cap="small" dirty="0">
                <a:latin typeface="Gill Sans MT" panose="020B0502020104020203" pitchFamily="34" charset="77"/>
              </a:rPr>
              <a:t> </a:t>
            </a:r>
            <a:r>
              <a:rPr lang="pt-PT" sz="2000" b="1" cap="small" dirty="0" err="1">
                <a:latin typeface="Gill Sans MT" panose="020B0502020104020203" pitchFamily="34" charset="77"/>
              </a:rPr>
              <a:t>Examination</a:t>
            </a:r>
            <a:endParaRPr lang="pt-PT" sz="2000" b="1" cap="small" dirty="0">
              <a:latin typeface="Gill Sans MT" panose="020B0502020104020203" pitchFamily="34" charset="77"/>
            </a:endParaRPr>
          </a:p>
        </p:txBody>
      </p:sp>
      <p:pic>
        <p:nvPicPr>
          <p:cNvPr id="3" name="Audio Recording 11/10/2020, 23:39:24" descr="Audio Recording 11/10/2020, 23:39:24">
            <a:hlinkClick r:id="" action="ppaction://media"/>
            <a:extLst>
              <a:ext uri="{FF2B5EF4-FFF2-40B4-BE49-F238E27FC236}">
                <a16:creationId xmlns:a16="http://schemas.microsoft.com/office/drawing/2014/main" id="{872088C5-3F78-ED41-B783-C2E5A0C76B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958FBEA7-1228-9946-8A8A-325D12065A8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76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93"/>
    </mc:Choice>
    <mc:Fallback>
      <p:transition spd="slow" advTm="26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7" objId="3"/>
        <p14:stopEvt time="26132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92E975F-8978-BE4C-8F2E-2CD35E1021EB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CONCLUSION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EEBC4547-836F-AB4C-85D0-EACBE9366343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1AE564-56CB-FE40-ADBD-896501AE0B14}"/>
              </a:ext>
            </a:extLst>
          </p:cNvPr>
          <p:cNvSpPr txBox="1"/>
          <p:nvPr/>
        </p:nvSpPr>
        <p:spPr>
          <a:xfrm>
            <a:off x="1101555" y="3862491"/>
            <a:ext cx="11004887" cy="461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Gill Sans MT" panose="020B0502020104020203" pitchFamily="34" charset="77"/>
              </a:rPr>
              <a:t>Laparoscopic adrenalectomy has become the gold standard for the surgical treatment of most adrenal conditions. 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Gill Sans MT" panose="020B0502020104020203" pitchFamily="34" charset="77"/>
              </a:rPr>
              <a:t>Transperitoneal laparoscopic adrenalectomy is a safe and an effective option, producing similar results as retroperitoneal approach when performed by experienced surgeons.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Gill Sans MT" panose="020B0502020104020203" pitchFamily="34" charset="77"/>
              </a:rPr>
              <a:t>Transperitoneal laparoscopic adrenalectomy is a minimally invasive approach to treat adrenal tumours with low morbidity and the advantages of minimally approach such as less postoperative pain and reduced hospitalization.</a:t>
            </a:r>
          </a:p>
        </p:txBody>
      </p:sp>
      <p:pic>
        <p:nvPicPr>
          <p:cNvPr id="8" name="Audio Recording 11/10/2020, 23:42:56" descr="Audio Recording 11/10/2020, 23:42:56">
            <a:hlinkClick r:id="" action="ppaction://media"/>
            <a:extLst>
              <a:ext uri="{FF2B5EF4-FFF2-40B4-BE49-F238E27FC236}">
                <a16:creationId xmlns:a16="http://schemas.microsoft.com/office/drawing/2014/main" id="{8EDC7EC6-C847-5943-8BB3-6ED64889ED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F38A55FF-60D1-5545-9852-ADFFA0A0E10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14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05"/>
    </mc:Choice>
    <mc:Fallback>
      <p:transition spd="slow" advTm="41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6" objId="8"/>
        <p14:stopEvt time="41539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36602EC-20ED-574C-9B33-447CF0F4238D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REFERENCES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1D8B1982-EFF3-FE46-946B-71D1BB0BAE43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4EEAB2-CFB8-1940-BF2B-9B374569FE05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46A295-5070-2D40-AD86-8E049F226ABE}"/>
              </a:ext>
            </a:extLst>
          </p:cNvPr>
          <p:cNvSpPr txBox="1"/>
          <p:nvPr/>
        </p:nvSpPr>
        <p:spPr>
          <a:xfrm>
            <a:off x="1171574" y="3610666"/>
            <a:ext cx="10864850" cy="526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 err="1">
                <a:latin typeface="Gill Sans MT" panose="020B0502020104020203" pitchFamily="34" charset="77"/>
              </a:rPr>
              <a:t>Yu</a:t>
            </a:r>
            <a:r>
              <a:rPr lang="pt-PT" sz="1600" dirty="0">
                <a:latin typeface="Gill Sans MT" panose="020B0502020104020203" pitchFamily="34" charset="77"/>
              </a:rPr>
              <a:t>-Li </a:t>
            </a:r>
            <a:r>
              <a:rPr lang="pt-PT" sz="1600" dirty="0" err="1">
                <a:latin typeface="Gill Sans MT" panose="020B0502020104020203" pitchFamily="34" charset="77"/>
              </a:rPr>
              <a:t>Jiang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et</a:t>
            </a:r>
            <a:r>
              <a:rPr lang="pt-PT" sz="1600" dirty="0">
                <a:latin typeface="Gill Sans MT" panose="020B0502020104020203" pitchFamily="34" charset="77"/>
              </a:rPr>
              <a:t> al., </a:t>
            </a:r>
            <a:r>
              <a:rPr lang="pt-PT" sz="1600" dirty="0" err="1">
                <a:latin typeface="Gill Sans MT" panose="020B0502020104020203" pitchFamily="34" charset="77"/>
              </a:rPr>
              <a:t>Comparison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of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the</a:t>
            </a:r>
            <a:r>
              <a:rPr lang="pt-PT" sz="1600" dirty="0">
                <a:latin typeface="Gill Sans MT" panose="020B0502020104020203" pitchFamily="34" charset="77"/>
              </a:rPr>
              <a:t> retroperitoneal versus </a:t>
            </a:r>
            <a:r>
              <a:rPr lang="pt-PT" sz="1600" dirty="0" err="1">
                <a:latin typeface="Gill Sans MT" panose="020B0502020104020203" pitchFamily="34" charset="77"/>
              </a:rPr>
              <a:t>Transperitoneal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laparoscopic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Adrenalectomy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perioperative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outcomes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and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safety</a:t>
            </a:r>
            <a:r>
              <a:rPr lang="pt-PT" sz="1600" dirty="0">
                <a:latin typeface="Gill Sans MT" panose="020B0502020104020203" pitchFamily="34" charset="77"/>
              </a:rPr>
              <a:t> for </a:t>
            </a:r>
            <a:r>
              <a:rPr lang="pt-PT" sz="1600" dirty="0" err="1">
                <a:latin typeface="Gill Sans MT" panose="020B0502020104020203" pitchFamily="34" charset="77"/>
              </a:rPr>
              <a:t>Pheochromocytoma</a:t>
            </a:r>
            <a:r>
              <a:rPr lang="pt-PT" sz="1600" dirty="0">
                <a:latin typeface="Gill Sans MT" panose="020B0502020104020203" pitchFamily="34" charset="77"/>
              </a:rPr>
              <a:t>: a meta-</a:t>
            </a:r>
            <a:r>
              <a:rPr lang="pt-PT" sz="1600" dirty="0" err="1">
                <a:latin typeface="Gill Sans MT" panose="020B0502020104020203" pitchFamily="34" charset="77"/>
              </a:rPr>
              <a:t>analysis</a:t>
            </a:r>
            <a:r>
              <a:rPr lang="pt-PT" sz="1600" dirty="0">
                <a:latin typeface="Gill Sans MT" panose="020B0502020104020203" pitchFamily="34" charset="77"/>
              </a:rPr>
              <a:t>, BMC </a:t>
            </a:r>
            <a:r>
              <a:rPr lang="pt-PT" sz="1600" dirty="0" err="1">
                <a:latin typeface="Gill Sans MT" panose="020B0502020104020203" pitchFamily="34" charset="77"/>
              </a:rPr>
              <a:t>Surgery</a:t>
            </a:r>
            <a:r>
              <a:rPr lang="pt-PT" sz="1600" dirty="0">
                <a:latin typeface="Gill Sans MT" panose="020B0502020104020203" pitchFamily="34" charset="77"/>
              </a:rPr>
              <a:t>, Jan 2020</a:t>
            </a:r>
          </a:p>
          <a:p>
            <a:pPr algn="just">
              <a:lnSpc>
                <a:spcPct val="150000"/>
              </a:lnSpc>
            </a:pPr>
            <a:endParaRPr lang="pt-PT" sz="1600" dirty="0">
              <a:latin typeface="Gill Sans MT" panose="020B0502020104020203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pt-PT" sz="1600" dirty="0">
                <a:latin typeface="Gill Sans MT" panose="020B0502020104020203" pitchFamily="34" charset="77"/>
              </a:rPr>
              <a:t>Fajardo R, </a:t>
            </a:r>
            <a:r>
              <a:rPr lang="pt-PT" sz="1600" dirty="0" err="1">
                <a:latin typeface="Gill Sans MT" panose="020B0502020104020203" pitchFamily="34" charset="77"/>
              </a:rPr>
              <a:t>García</a:t>
            </a:r>
            <a:r>
              <a:rPr lang="pt-PT" sz="1600" dirty="0">
                <a:latin typeface="Gill Sans MT" panose="020B0502020104020203" pitchFamily="34" charset="77"/>
              </a:rPr>
              <a:t> N, </a:t>
            </a:r>
            <a:r>
              <a:rPr lang="pt-PT" sz="1600" dirty="0" err="1">
                <a:latin typeface="Gill Sans MT" panose="020B0502020104020203" pitchFamily="34" charset="77"/>
              </a:rPr>
              <a:t>Díaz</a:t>
            </a:r>
            <a:r>
              <a:rPr lang="pt-PT" sz="1600" dirty="0">
                <a:latin typeface="Gill Sans MT" panose="020B0502020104020203" pitchFamily="34" charset="77"/>
              </a:rPr>
              <a:t> F,  </a:t>
            </a:r>
            <a:r>
              <a:rPr lang="pt-PT" sz="1600" dirty="0" err="1">
                <a:latin typeface="Gill Sans MT" panose="020B0502020104020203" pitchFamily="34" charset="77"/>
              </a:rPr>
              <a:t>Transperitoneal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laparoscopic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adrenalectomy</a:t>
            </a:r>
            <a:r>
              <a:rPr lang="pt-PT" sz="1600" dirty="0">
                <a:latin typeface="Gill Sans MT" panose="020B0502020104020203" pitchFamily="34" charset="77"/>
              </a:rPr>
              <a:t> for </a:t>
            </a:r>
            <a:r>
              <a:rPr lang="pt-PT" sz="1600" dirty="0" err="1">
                <a:latin typeface="Gill Sans MT" panose="020B0502020104020203" pitchFamily="34" charset="77"/>
              </a:rPr>
              <a:t>the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resection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of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large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size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pheochromocytoma</a:t>
            </a:r>
            <a:r>
              <a:rPr lang="pt-PT" sz="1600" dirty="0">
                <a:latin typeface="Gill Sans MT" panose="020B0502020104020203" pitchFamily="34" charset="77"/>
              </a:rPr>
              <a:t>: Case </a:t>
            </a:r>
            <a:r>
              <a:rPr lang="pt-PT" sz="1600" dirty="0" err="1">
                <a:latin typeface="Gill Sans MT" panose="020B0502020104020203" pitchFamily="34" charset="77"/>
              </a:rPr>
              <a:t>report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and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literature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review</a:t>
            </a:r>
            <a:r>
              <a:rPr lang="pt-PT" sz="1600" dirty="0">
                <a:latin typeface="Gill Sans MT" panose="020B0502020104020203" pitchFamily="34" charset="77"/>
              </a:rPr>
              <a:t>, </a:t>
            </a:r>
            <a:r>
              <a:rPr lang="pt-PT" sz="1600" dirty="0" err="1">
                <a:latin typeface="Gill Sans MT" panose="020B0502020104020203" pitchFamily="34" charset="77"/>
              </a:rPr>
              <a:t>International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Journal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of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Surgery</a:t>
            </a:r>
            <a:r>
              <a:rPr lang="pt-PT" sz="1600" dirty="0">
                <a:latin typeface="Gill Sans MT" panose="020B0502020104020203" pitchFamily="34" charset="77"/>
              </a:rPr>
              <a:t> Case </a:t>
            </a:r>
            <a:r>
              <a:rPr lang="pt-PT" sz="1600" dirty="0" err="1">
                <a:latin typeface="Gill Sans MT" panose="020B0502020104020203" pitchFamily="34" charset="77"/>
              </a:rPr>
              <a:t>Reports</a:t>
            </a:r>
            <a:r>
              <a:rPr lang="pt-PT" sz="1600" dirty="0">
                <a:latin typeface="Gill Sans MT" panose="020B0502020104020203" pitchFamily="34" charset="77"/>
              </a:rPr>
              <a:t>, </a:t>
            </a:r>
            <a:r>
              <a:rPr lang="pt-PT" sz="1600" dirty="0" err="1">
                <a:latin typeface="Gill Sans MT" panose="020B0502020104020203" pitchFamily="34" charset="77"/>
              </a:rPr>
              <a:t>may</a:t>
            </a:r>
            <a:r>
              <a:rPr lang="pt-PT" sz="1600" dirty="0">
                <a:latin typeface="Gill Sans MT" panose="020B0502020104020203" pitchFamily="34" charset="77"/>
              </a:rPr>
              <a:t> 2020</a:t>
            </a:r>
          </a:p>
          <a:p>
            <a:pPr algn="just">
              <a:lnSpc>
                <a:spcPct val="150000"/>
              </a:lnSpc>
            </a:pPr>
            <a:endParaRPr lang="pt-PT" sz="1600" dirty="0">
              <a:latin typeface="Gill Sans MT" panose="020B0502020104020203" pitchFamily="34" charset="77"/>
            </a:endParaRPr>
          </a:p>
          <a:p>
            <a:pPr algn="just" fontAlgn="t">
              <a:lnSpc>
                <a:spcPct val="150000"/>
              </a:lnSpc>
            </a:pPr>
            <a:r>
              <a:rPr lang="pt-PT" sz="1600" dirty="0">
                <a:latin typeface="Gill Sans MT" panose="020B0502020104020203" pitchFamily="34" charset="77"/>
              </a:rPr>
              <a:t>Arezzo A </a:t>
            </a:r>
            <a:r>
              <a:rPr lang="pt-PT" sz="1600" dirty="0" err="1">
                <a:latin typeface="Gill Sans MT" panose="020B0502020104020203" pitchFamily="34" charset="77"/>
              </a:rPr>
              <a:t>et</a:t>
            </a:r>
            <a:r>
              <a:rPr lang="pt-PT" sz="1600" dirty="0">
                <a:latin typeface="Gill Sans MT" panose="020B0502020104020203" pitchFamily="34" charset="77"/>
              </a:rPr>
              <a:t> al., </a:t>
            </a:r>
            <a:r>
              <a:rPr lang="pt-PT" sz="1600" dirty="0" err="1">
                <a:latin typeface="Gill Sans MT" panose="020B0502020104020203" pitchFamily="34" charset="77"/>
              </a:rPr>
              <a:t>Transperitoneal</a:t>
            </a:r>
            <a:r>
              <a:rPr lang="pt-PT" sz="1600" dirty="0">
                <a:latin typeface="Gill Sans MT" panose="020B0502020104020203" pitchFamily="34" charset="77"/>
              </a:rPr>
              <a:t> versus retroperitoneal </a:t>
            </a:r>
            <a:r>
              <a:rPr lang="pt-PT" sz="1600" dirty="0" err="1">
                <a:latin typeface="Gill Sans MT" panose="020B0502020104020203" pitchFamily="34" charset="77"/>
              </a:rPr>
              <a:t>laparoscopic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adrenalectomy</a:t>
            </a:r>
            <a:r>
              <a:rPr lang="pt-PT" sz="1600" dirty="0">
                <a:latin typeface="Gill Sans MT" panose="020B0502020104020203" pitchFamily="34" charset="77"/>
              </a:rPr>
              <a:t> for adrenal </a:t>
            </a:r>
            <a:r>
              <a:rPr lang="pt-PT" sz="1600" dirty="0" err="1">
                <a:latin typeface="Gill Sans MT" panose="020B0502020104020203" pitchFamily="34" charset="77"/>
              </a:rPr>
              <a:t>tumours</a:t>
            </a:r>
            <a:r>
              <a:rPr lang="pt-PT" sz="1600" dirty="0">
                <a:latin typeface="Gill Sans MT" panose="020B0502020104020203" pitchFamily="34" charset="77"/>
              </a:rPr>
              <a:t> in </a:t>
            </a:r>
            <a:r>
              <a:rPr lang="pt-PT" sz="1600" dirty="0" err="1">
                <a:latin typeface="Gill Sans MT" panose="020B0502020104020203" pitchFamily="34" charset="77"/>
              </a:rPr>
              <a:t>adults</a:t>
            </a:r>
            <a:r>
              <a:rPr lang="pt-PT" sz="1600" dirty="0">
                <a:latin typeface="Gill Sans MT" panose="020B0502020104020203" pitchFamily="34" charset="77"/>
              </a:rPr>
              <a:t>, </a:t>
            </a:r>
            <a:r>
              <a:rPr lang="pt-PT" dirty="0" err="1">
                <a:latin typeface="Gill Sans MT" panose="020B0502020104020203" pitchFamily="34" charset="77"/>
              </a:rPr>
              <a:t>Cochrane</a:t>
            </a:r>
            <a:r>
              <a:rPr lang="pt-PT" dirty="0">
                <a:latin typeface="Gill Sans MT" panose="020B0502020104020203" pitchFamily="34" charset="77"/>
              </a:rPr>
              <a:t> </a:t>
            </a:r>
            <a:r>
              <a:rPr lang="pt-PT" dirty="0" err="1">
                <a:latin typeface="Gill Sans MT" panose="020B0502020104020203" pitchFamily="34" charset="77"/>
              </a:rPr>
              <a:t>Database</a:t>
            </a:r>
            <a:r>
              <a:rPr lang="pt-PT" dirty="0">
                <a:latin typeface="Gill Sans MT" panose="020B0502020104020203" pitchFamily="34" charset="77"/>
              </a:rPr>
              <a:t> </a:t>
            </a:r>
            <a:r>
              <a:rPr lang="pt-PT" dirty="0" err="1">
                <a:latin typeface="Gill Sans MT" panose="020B0502020104020203" pitchFamily="34" charset="77"/>
              </a:rPr>
              <a:t>Syst</a:t>
            </a:r>
            <a:r>
              <a:rPr lang="pt-PT" dirty="0">
                <a:latin typeface="Gill Sans MT" panose="020B0502020104020203" pitchFamily="34" charset="77"/>
              </a:rPr>
              <a:t> Rev., </a:t>
            </a:r>
            <a:r>
              <a:rPr lang="pt-PT" dirty="0" err="1">
                <a:latin typeface="Gill Sans MT" panose="020B0502020104020203" pitchFamily="34" charset="77"/>
              </a:rPr>
              <a:t>Dec</a:t>
            </a:r>
            <a:r>
              <a:rPr lang="pt-PT" dirty="0">
                <a:latin typeface="Gill Sans MT" panose="020B0502020104020203" pitchFamily="34" charset="77"/>
              </a:rPr>
              <a:t> 2018</a:t>
            </a:r>
            <a:endParaRPr lang="pt-PT" sz="1600" dirty="0">
              <a:latin typeface="Gill Sans MT" panose="020B0502020104020203" pitchFamily="34" charset="77"/>
            </a:endParaRPr>
          </a:p>
          <a:p>
            <a:pPr algn="just">
              <a:lnSpc>
                <a:spcPct val="150000"/>
              </a:lnSpc>
            </a:pPr>
            <a:endParaRPr lang="pt-PT" sz="1600" dirty="0">
              <a:latin typeface="Gill Sans MT" panose="020B0502020104020203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pt-PT" sz="1600" dirty="0" err="1">
                <a:latin typeface="Gill Sans MT" panose="020B0502020104020203" pitchFamily="34" charset="77"/>
              </a:rPr>
              <a:t>Meier</a:t>
            </a:r>
            <a:r>
              <a:rPr lang="pt-PT" sz="1600" dirty="0">
                <a:latin typeface="Gill Sans MT" panose="020B0502020104020203" pitchFamily="34" charset="77"/>
              </a:rPr>
              <a:t> L, </a:t>
            </a:r>
            <a:r>
              <a:rPr lang="pt-PT" sz="1600" dirty="0" err="1">
                <a:latin typeface="Gill Sans MT" panose="020B0502020104020203" pitchFamily="34" charset="77"/>
              </a:rPr>
              <a:t>Zulewski</a:t>
            </a:r>
            <a:r>
              <a:rPr lang="pt-PT" sz="1600" dirty="0">
                <a:latin typeface="Gill Sans MT" panose="020B0502020104020203" pitchFamily="34" charset="77"/>
              </a:rPr>
              <a:t> H, </a:t>
            </a:r>
            <a:r>
              <a:rPr lang="pt-PT" sz="1600" dirty="0" err="1">
                <a:latin typeface="Gill Sans MT" panose="020B0502020104020203" pitchFamily="34" charset="77"/>
              </a:rPr>
              <a:t>Oertli</a:t>
            </a:r>
            <a:r>
              <a:rPr lang="pt-PT" sz="1600" dirty="0">
                <a:latin typeface="Gill Sans MT" panose="020B0502020104020203" pitchFamily="34" charset="77"/>
              </a:rPr>
              <a:t> D, </a:t>
            </a:r>
            <a:r>
              <a:rPr lang="pt-PT" sz="1600" dirty="0" err="1">
                <a:latin typeface="Gill Sans MT" panose="020B0502020104020203" pitchFamily="34" charset="77"/>
              </a:rPr>
              <a:t>Transperitoneal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Laparoscopic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Adrenalectomy</a:t>
            </a:r>
            <a:r>
              <a:rPr lang="pt-PT" sz="1600" dirty="0">
                <a:latin typeface="Gill Sans MT" panose="020B0502020104020203" pitchFamily="34" charset="77"/>
              </a:rPr>
              <a:t>: </a:t>
            </a:r>
            <a:r>
              <a:rPr lang="pt-PT" sz="1600" dirty="0" err="1">
                <a:latin typeface="Gill Sans MT" panose="020B0502020104020203" pitchFamily="34" charset="77"/>
              </a:rPr>
              <a:t>Assessment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of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the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Surgical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Learning</a:t>
            </a:r>
            <a:r>
              <a:rPr lang="pt-PT" sz="1600" dirty="0">
                <a:latin typeface="Gill Sans MT" panose="020B0502020104020203" pitchFamily="34" charset="77"/>
              </a:rPr>
              <a:t> Curve, ISRN </a:t>
            </a:r>
            <a:r>
              <a:rPr lang="pt-PT" sz="1600" dirty="0" err="1">
                <a:latin typeface="Gill Sans MT" panose="020B0502020104020203" pitchFamily="34" charset="77"/>
              </a:rPr>
              <a:t>Minimally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Invasive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Surgery</a:t>
            </a:r>
            <a:r>
              <a:rPr lang="pt-PT" sz="1600" dirty="0">
                <a:latin typeface="Gill Sans MT" panose="020B0502020104020203" pitchFamily="34" charset="77"/>
              </a:rPr>
              <a:t>, </a:t>
            </a:r>
            <a:r>
              <a:rPr lang="pt-PT" sz="1600" dirty="0" err="1">
                <a:latin typeface="Gill Sans MT" panose="020B0502020104020203" pitchFamily="34" charset="77"/>
              </a:rPr>
              <a:t>Sept</a:t>
            </a:r>
            <a:r>
              <a:rPr lang="pt-PT" sz="1600" dirty="0">
                <a:latin typeface="Gill Sans MT" panose="020B0502020104020203" pitchFamily="34" charset="77"/>
              </a:rPr>
              <a:t> 2013</a:t>
            </a:r>
          </a:p>
          <a:p>
            <a:pPr algn="just">
              <a:lnSpc>
                <a:spcPct val="150000"/>
              </a:lnSpc>
            </a:pPr>
            <a:endParaRPr lang="pt-PT" sz="1600" dirty="0">
              <a:latin typeface="Gill Sans MT" panose="020B0502020104020203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pt-PT" sz="1600" dirty="0" err="1">
                <a:latin typeface="Gill Sans MT" panose="020B0502020104020203" pitchFamily="34" charset="77"/>
              </a:rPr>
              <a:t>Tuncel</a:t>
            </a:r>
            <a:r>
              <a:rPr lang="pt-PT" sz="1600" dirty="0">
                <a:latin typeface="Gill Sans MT" panose="020B0502020104020203" pitchFamily="34" charset="77"/>
              </a:rPr>
              <a:t> A </a:t>
            </a:r>
            <a:r>
              <a:rPr lang="pt-PT" sz="1600" dirty="0" err="1">
                <a:latin typeface="Gill Sans MT" panose="020B0502020104020203" pitchFamily="34" charset="77"/>
              </a:rPr>
              <a:t>et</a:t>
            </a:r>
            <a:r>
              <a:rPr lang="pt-PT" sz="1600" dirty="0">
                <a:latin typeface="Gill Sans MT" panose="020B0502020104020203" pitchFamily="34" charset="77"/>
              </a:rPr>
              <a:t> al., </a:t>
            </a:r>
            <a:r>
              <a:rPr lang="pt-PT" sz="1600" dirty="0" err="1">
                <a:latin typeface="Gill Sans MT" panose="020B0502020104020203" pitchFamily="34" charset="77"/>
              </a:rPr>
              <a:t>Transperitoneal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laparoscopic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adrenalectomy</a:t>
            </a:r>
            <a:r>
              <a:rPr lang="pt-PT" sz="1600" dirty="0">
                <a:latin typeface="Gill Sans MT" panose="020B0502020104020203" pitchFamily="34" charset="77"/>
              </a:rPr>
              <a:t>: </a:t>
            </a:r>
            <a:r>
              <a:rPr lang="pt-PT" sz="1600" dirty="0" err="1">
                <a:latin typeface="Gill Sans MT" panose="020B0502020104020203" pitchFamily="34" charset="77"/>
              </a:rPr>
              <a:t>five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years</a:t>
            </a:r>
            <a:r>
              <a:rPr lang="pt-PT" sz="1600" dirty="0">
                <a:latin typeface="Gill Sans MT" panose="020B0502020104020203" pitchFamily="34" charset="77"/>
              </a:rPr>
              <a:t>’ </a:t>
            </a:r>
            <a:r>
              <a:rPr lang="pt-PT" sz="1600" dirty="0" err="1">
                <a:latin typeface="Gill Sans MT" panose="020B0502020104020203" pitchFamily="34" charset="77"/>
              </a:rPr>
              <a:t>experience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with</a:t>
            </a:r>
            <a:r>
              <a:rPr lang="pt-PT" sz="1600" dirty="0">
                <a:latin typeface="Gill Sans MT" panose="020B0502020104020203" pitchFamily="34" charset="77"/>
              </a:rPr>
              <a:t> 35 </a:t>
            </a:r>
            <a:r>
              <a:rPr lang="pt-PT" sz="1600" dirty="0" err="1">
                <a:latin typeface="Gill Sans MT" panose="020B0502020104020203" pitchFamily="34" charset="77"/>
              </a:rPr>
              <a:t>patients</a:t>
            </a:r>
            <a:r>
              <a:rPr lang="pt-PT" sz="1600" dirty="0">
                <a:latin typeface="Gill Sans MT" panose="020B0502020104020203" pitchFamily="34" charset="77"/>
              </a:rPr>
              <a:t>, </a:t>
            </a:r>
            <a:r>
              <a:rPr lang="pt-PT" sz="1600" dirty="0" err="1">
                <a:latin typeface="Gill Sans MT" panose="020B0502020104020203" pitchFamily="34" charset="77"/>
              </a:rPr>
              <a:t>Turjisk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Journal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of</a:t>
            </a:r>
            <a:r>
              <a:rPr lang="pt-PT" sz="1600" dirty="0">
                <a:latin typeface="Gill Sans MT" panose="020B0502020104020203" pitchFamily="34" charset="77"/>
              </a:rPr>
              <a:t> </a:t>
            </a:r>
            <a:r>
              <a:rPr lang="pt-PT" sz="1600" dirty="0" err="1">
                <a:latin typeface="Gill Sans MT" panose="020B0502020104020203" pitchFamily="34" charset="77"/>
              </a:rPr>
              <a:t>Urology</a:t>
            </a:r>
            <a:r>
              <a:rPr lang="pt-PT" sz="1600" dirty="0">
                <a:latin typeface="Gill Sans MT" panose="020B0502020104020203" pitchFamily="34" charset="77"/>
              </a:rPr>
              <a:t>, </a:t>
            </a:r>
            <a:r>
              <a:rPr lang="pt-PT" sz="1600" dirty="0" err="1">
                <a:latin typeface="Gill Sans MT" panose="020B0502020104020203" pitchFamily="34" charset="77"/>
              </a:rPr>
              <a:t>Dec</a:t>
            </a:r>
            <a:r>
              <a:rPr lang="pt-PT" sz="1600" dirty="0">
                <a:latin typeface="Gill Sans MT" panose="020B0502020104020203" pitchFamily="34" charset="77"/>
              </a:rPr>
              <a:t> 2013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0CF93BEC-2CDC-F240-A41D-E22DF4764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"/>
    </mc:Choice>
    <mc:Fallback>
      <p:transition spd="slow" advTm="1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220B-AA9A-4156-AFF6-847F1B8D0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b="1" i="1" dirty="0"/>
              <a:t>TRANSPERITONEAL LAPAROSCOPIC ADRENALECTOMY: </a:t>
            </a:r>
            <a:endParaRPr lang="pt-PT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4FB80A-CE39-41D7-B597-6DAA2FC7F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i="1" dirty="0">
                <a:solidFill>
                  <a:schemeClr val="tx2"/>
                </a:solidFill>
              </a:rPr>
              <a:t>10 YEARS’ SINGLE-CENTER EXPERIENCE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9C725B-0CFB-4DAC-88E4-E40AE8245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084966-10D9-2A41-B4B5-21035FCFAFE8}"/>
              </a:ext>
            </a:extLst>
          </p:cNvPr>
          <p:cNvSpPr txBox="1"/>
          <p:nvPr/>
        </p:nvSpPr>
        <p:spPr>
          <a:xfrm>
            <a:off x="1425171" y="7165571"/>
            <a:ext cx="1035765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/>
              <a:t> </a:t>
            </a:r>
            <a:r>
              <a:rPr lang="pt-PT" sz="2000" u="sng" dirty="0"/>
              <a:t>Lúcia Carvalho</a:t>
            </a:r>
            <a:r>
              <a:rPr lang="pt-PT" sz="2000" dirty="0"/>
              <a:t>, Joana Magalhães, Ana Marta Pereira, José Reis, Marta Guimarães, Rui Almeida, Artur Trovão Lima, Mário Nora</a:t>
            </a:r>
          </a:p>
          <a:p>
            <a:pPr algn="ctr">
              <a:lnSpc>
                <a:spcPct val="150000"/>
              </a:lnSpc>
            </a:pPr>
            <a:r>
              <a:rPr lang="pt-PT" sz="2000" dirty="0"/>
              <a:t>Interna de Formação Específica de Cirurgia Geral</a:t>
            </a:r>
            <a:br>
              <a:rPr lang="pt-PT" sz="2000" dirty="0"/>
            </a:br>
            <a:r>
              <a:rPr lang="pt-PT" sz="2000" dirty="0"/>
              <a:t>Centro Hospitalar de Entre o Douro e Vouga</a:t>
            </a:r>
          </a:p>
        </p:txBody>
      </p: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A33417E8-B677-6C4A-9070-E4456EDDC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9"/>
    </mc:Choice>
    <mc:Fallback>
      <p:transition spd="slow" advTm="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0D4DC1C0-1ECC-C14D-9720-8B76281CABA9}"/>
              </a:ext>
            </a:extLst>
          </p:cNvPr>
          <p:cNvSpPr txBox="1">
            <a:spLocks/>
          </p:cNvSpPr>
          <p:nvPr/>
        </p:nvSpPr>
        <p:spPr>
          <a:xfrm>
            <a:off x="0" y="2640506"/>
            <a:ext cx="13208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kumimoji="0" lang="pt-PT" sz="4000" i="0" strike="noStrike" kern="0" cap="none" spc="0" normalizeH="0" baseline="0" noProof="0" dirty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INDEX</a:t>
            </a:r>
          </a:p>
        </p:txBody>
      </p:sp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3FD15E87-56C3-AF4C-BA04-72086118FDCD}"/>
              </a:ext>
            </a:extLst>
          </p:cNvPr>
          <p:cNvSpPr txBox="1">
            <a:spLocks/>
          </p:cNvSpPr>
          <p:nvPr/>
        </p:nvSpPr>
        <p:spPr>
          <a:xfrm>
            <a:off x="1089190" y="4093444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0" i="0" u="none" strike="noStrike" kern="1200" cap="small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Introduction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0" i="0" u="none" strike="noStrike" kern="1200" cap="small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Purpose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0" i="0" u="none" strike="noStrike" kern="1200" cap="small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Methods</a:t>
            </a:r>
            <a:r>
              <a:rPr kumimoji="0" lang="pt-PT" sz="2000" b="0" i="0" u="none" strike="noStrike" kern="1200" cap="small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306000" marR="0" lvl="0" indent="-3060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0" i="0" u="none" strike="noStrike" kern="1200" cap="small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Results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0" i="0" u="none" strike="noStrike" kern="1200" cap="small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Conclusion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0" i="0" u="none" strike="noStrike" kern="1200" cap="small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References</a:t>
            </a:r>
            <a:endParaRPr kumimoji="0" lang="pt-PT" sz="2000" b="0" i="0" u="none" strike="noStrike" kern="1200" cap="small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Audio Recording 11/10/2020, 23:24:19" descr="Audio Recording 11/10/2020, 23:24:19">
            <a:hlinkClick r:id="" action="ppaction://media"/>
            <a:extLst>
              <a:ext uri="{FF2B5EF4-FFF2-40B4-BE49-F238E27FC236}">
                <a16:creationId xmlns:a16="http://schemas.microsoft.com/office/drawing/2014/main" id="{0231313C-AC7C-B84B-BAB8-F3A79A4C92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4025A421-7BD4-F444-851E-D1B14A8C99B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63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55"/>
    </mc:Choice>
    <mc:Fallback>
      <p:transition spd="slow" advTm="15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79" objId="7"/>
        <p14:stopEvt time="15555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7EB2666-9B59-584F-87EC-F53DDAF6D255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kumimoji="0" lang="pt-PT" sz="2800" i="0" strike="noStrike" kern="0" cap="none" spc="0" normalizeH="0" baseline="0" noProof="0" dirty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Gill Sans MT" panose="020B0502020104020203" pitchFamily="34" charset="77"/>
                <a:sym typeface="Fjalla One"/>
              </a:rPr>
              <a:t>INTRODUCTION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A3EC1AF8-035E-F742-AE8B-39EB3DAD5AC5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3D83AC7-3085-4C45-B286-08B3CA645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49" y="3662409"/>
            <a:ext cx="11391900" cy="50439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Adrenal incidentalomas are present in almost </a:t>
            </a:r>
            <a:r>
              <a:rPr lang="en-GB" sz="2400" b="1" dirty="0"/>
              <a:t>6%</a:t>
            </a:r>
            <a:r>
              <a:rPr lang="en-GB" sz="2400" dirty="0"/>
              <a:t> of the population.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prevalence of adrenal tumours </a:t>
            </a:r>
            <a:r>
              <a:rPr lang="en-GB" sz="2400" b="1" dirty="0"/>
              <a:t>increases with age</a:t>
            </a:r>
            <a:r>
              <a:rPr lang="en-GB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endocrine analysis and imaging studies are useful in the evaluation of an adrenal mass.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indications for surgery are a </a:t>
            </a:r>
            <a:r>
              <a:rPr lang="en-GB" sz="2400" b="1" dirty="0"/>
              <a:t>functioning nodule</a:t>
            </a:r>
            <a:r>
              <a:rPr lang="en-GB" sz="2400" dirty="0"/>
              <a:t>, a </a:t>
            </a:r>
            <a:r>
              <a:rPr lang="en-GB" sz="2400" b="1" dirty="0"/>
              <a:t>potentially malignant lesion </a:t>
            </a:r>
            <a:r>
              <a:rPr lang="en-GB" sz="2400" dirty="0"/>
              <a:t>or lesions with </a:t>
            </a:r>
            <a:r>
              <a:rPr lang="en-GB" sz="2400" b="1" dirty="0"/>
              <a:t>6 or more cm of diameter. </a:t>
            </a:r>
            <a:r>
              <a:rPr lang="en-GB" sz="2400" dirty="0"/>
              <a:t> Surgical treatment should also be considered in lesions with 4-6 cm.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Laparoscopic adrenalectomy is the preferred approach to adrenal gland tumours. </a:t>
            </a:r>
          </a:p>
        </p:txBody>
      </p:sp>
      <p:pic>
        <p:nvPicPr>
          <p:cNvPr id="4" name="Audio Recording 11/10/2020, 23:15:15" descr="Audio Recording 11/10/2020, 23:15:15">
            <a:hlinkClick r:id="" action="ppaction://media"/>
            <a:extLst>
              <a:ext uri="{FF2B5EF4-FFF2-40B4-BE49-F238E27FC236}">
                <a16:creationId xmlns:a16="http://schemas.microsoft.com/office/drawing/2014/main" id="{55F93B01-92E4-7745-AD15-2408794915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97F1265E-0296-E748-8416-38179B5BD55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00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37"/>
    </mc:Choice>
    <mc:Fallback>
      <p:transition spd="slow" advTm="6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34" objId="4"/>
        <p14:stopEvt time="63751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5473E750-8660-B643-8EC9-80E1D33189ED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Gill Sans MT" panose="020B0502020104020203" pitchFamily="34" charset="77"/>
                <a:ea typeface="Fjalla One"/>
                <a:cs typeface="Fjalla One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</a:defRPr>
            </a:lvl9pPr>
          </a:lstStyle>
          <a:p>
            <a:r>
              <a:rPr lang="pt-PT" dirty="0">
                <a:sym typeface="Fjalla One"/>
              </a:rPr>
              <a:t>PURPOSE</a:t>
            </a:r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10BF4AEB-8AC0-E34A-AC7D-149196ECABF2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AC8F809-EA44-664B-99BA-BCFB75C224BE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Marcador de Posição de Conteúdo 2">
            <a:extLst>
              <a:ext uri="{FF2B5EF4-FFF2-40B4-BE49-F238E27FC236}">
                <a16:creationId xmlns:a16="http://schemas.microsoft.com/office/drawing/2014/main" id="{5F8C3A37-BA13-C84D-92D1-F0579AD2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011" y="4178048"/>
            <a:ext cx="7447723" cy="324678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800" dirty="0"/>
              <a:t>Evaluate the results of </a:t>
            </a:r>
            <a:r>
              <a:rPr lang="en-GB" sz="2800" b="1" dirty="0"/>
              <a:t>10 years</a:t>
            </a:r>
            <a:r>
              <a:rPr lang="en-GB" sz="2800" dirty="0"/>
              <a:t>’ experience of transperitoneal laparoscopic adrenalectomy. </a:t>
            </a:r>
            <a:br>
              <a:rPr lang="en-GB" sz="2800" dirty="0"/>
            </a:br>
            <a:endParaRPr lang="en-GB" sz="1600" dirty="0"/>
          </a:p>
        </p:txBody>
      </p:sp>
      <p:pic>
        <p:nvPicPr>
          <p:cNvPr id="6" name="Audio Recording 11/10/2020, 23:48:58" descr="Audio Recording 11/10/2020, 23:48:58">
            <a:hlinkClick r:id="" action="ppaction://media"/>
            <a:extLst>
              <a:ext uri="{FF2B5EF4-FFF2-40B4-BE49-F238E27FC236}">
                <a16:creationId xmlns:a16="http://schemas.microsoft.com/office/drawing/2014/main" id="{78004978-08F8-7D4D-81B8-9D92C34ADF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B5DAEDB1-A300-9949-98A1-9E069516BD1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3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52"/>
    </mc:Choice>
    <mc:Fallback>
      <p:transition spd="slow" advTm="1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07" objId="6"/>
        <p14:stopEvt time="17552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646FA32-F3B2-A343-B5B5-EA7CF0408649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METHODS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7139DD3-2098-8846-B11B-9A494812A42B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61CBCF78-2FE0-AE48-B30A-BB69C12A92F2}"/>
              </a:ext>
            </a:extLst>
          </p:cNvPr>
          <p:cNvSpPr txBox="1">
            <a:spLocks/>
          </p:cNvSpPr>
          <p:nvPr/>
        </p:nvSpPr>
        <p:spPr>
          <a:xfrm>
            <a:off x="1065037" y="3895740"/>
            <a:ext cx="11177671" cy="3562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000" b="1" i="0" u="none" strike="noStrike" kern="1200" cap="small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Retrospective</a:t>
            </a:r>
            <a:r>
              <a:rPr kumimoji="0" lang="pt-PT" sz="2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Observacional </a:t>
            </a:r>
            <a:r>
              <a:rPr kumimoji="0" lang="pt-PT" sz="2000" b="1" i="0" u="none" strike="noStrike" kern="1200" cap="small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study</a:t>
            </a:r>
            <a:endParaRPr kumimoji="0" lang="pt-PT" sz="2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-3060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t-PT" sz="2400" b="0" i="0" u="none" strike="noStrike" kern="1200" cap="none" spc="0" normalizeH="0" baseline="0" noProof="0" dirty="0" err="1">
                <a:ln>
                  <a:solidFill>
                    <a:srgbClr val="A1561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Selection</a:t>
            </a:r>
            <a:r>
              <a:rPr kumimoji="0" lang="pt-PT" sz="2400" b="0" i="0" u="none" strike="noStrike" kern="1200" cap="none" spc="0" normalizeH="0" baseline="0" noProof="0" dirty="0">
                <a:ln>
                  <a:solidFill>
                    <a:srgbClr val="A1561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2400" b="0" i="0" u="none" strike="noStrike" kern="1200" cap="none" spc="0" normalizeH="0" baseline="0" noProof="0" dirty="0" err="1">
                <a:ln>
                  <a:solidFill>
                    <a:srgbClr val="A1561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criteria</a:t>
            </a:r>
            <a:r>
              <a:rPr kumimoji="0" lang="pt-PT" sz="2400" b="0" i="0" u="none" strike="noStrike" kern="1200" cap="none" spc="0" normalizeH="0" baseline="0" noProof="0" dirty="0">
                <a:ln>
                  <a:solidFill>
                    <a:srgbClr val="A1561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</a:p>
          <a:p>
            <a:pPr marL="0" lvl="0" indent="0">
              <a:buClr>
                <a:schemeClr val="accent1">
                  <a:lumMod val="50000"/>
                </a:schemeClr>
              </a:buClr>
              <a:buNone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-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Pa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tients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 who had undergone </a:t>
            </a:r>
            <a:r>
              <a:rPr lang="pt-PT" sz="2000" dirty="0" err="1">
                <a:solidFill>
                  <a:srgbClr val="3D3D3D"/>
                </a:solidFill>
                <a:latin typeface="Gill Sans MT" panose="020B0502020104020203" pitchFamily="34" charset="77"/>
              </a:rPr>
              <a:t>adrenalectomy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between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January</a:t>
            </a:r>
            <a:r>
              <a:rPr lang="pt-PT" sz="2000" dirty="0">
                <a:latin typeface="Gill Sans MT" panose="020B0502020104020203" pitchFamily="34" charset="77"/>
              </a:rPr>
              <a:t> 2009 </a:t>
            </a:r>
            <a:r>
              <a:rPr lang="pt-PT" sz="2000" dirty="0" err="1">
                <a:latin typeface="Gill Sans MT" panose="020B0502020104020203" pitchFamily="34" charset="77"/>
              </a:rPr>
              <a:t>and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December</a:t>
            </a:r>
            <a:r>
              <a:rPr lang="pt-PT" sz="2000" dirty="0">
                <a:latin typeface="Gill Sans MT" panose="020B0502020104020203" pitchFamily="34" charset="77"/>
              </a:rPr>
              <a:t> 2019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for both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benign and malignant diseases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either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77"/>
              </a:rPr>
              <a:t>open or laparoscopic approaches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 pitchFamily="34" charset="77"/>
              </a:rPr>
              <a:t>at our department of general surgery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 pitchFamily="34" charset="77"/>
            </a:endParaRPr>
          </a:p>
        </p:txBody>
      </p:sp>
      <p:pic>
        <p:nvPicPr>
          <p:cNvPr id="4" name="Audio Recording 11/10/2020, 23:49:40" descr="Audio Recording 11/10/2020, 23:49:40">
            <a:hlinkClick r:id="" action="ppaction://media"/>
            <a:extLst>
              <a:ext uri="{FF2B5EF4-FFF2-40B4-BE49-F238E27FC236}">
                <a16:creationId xmlns:a16="http://schemas.microsoft.com/office/drawing/2014/main" id="{E73E9BF4-D266-364D-A6DC-CDA0D7AEE0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2564A20D-F9AC-9242-877C-26278BAC5D4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162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0"/>
    </mc:Choice>
    <mc:Fallback>
      <p:transition spd="slow" advTm="15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49" objId="4"/>
        <p14:stopEvt time="15174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646FA32-F3B2-A343-B5B5-EA7CF0408649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METHODS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7139DD3-2098-8846-B11B-9A494812A42B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2A496B-3880-8942-8C93-4BC631B0936F}"/>
              </a:ext>
            </a:extLst>
          </p:cNvPr>
          <p:cNvSpPr txBox="1"/>
          <p:nvPr/>
        </p:nvSpPr>
        <p:spPr>
          <a:xfrm>
            <a:off x="1325911" y="4272740"/>
            <a:ext cx="9247878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Data were collected from hospital records.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2000" dirty="0" err="1">
                <a:latin typeface="Gill Sans MT" panose="020B0502020104020203" pitchFamily="34" charset="77"/>
              </a:rPr>
              <a:t>Demographic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details</a:t>
            </a:r>
            <a:r>
              <a:rPr lang="pt-PT" sz="2000" dirty="0">
                <a:latin typeface="Gill Sans MT" panose="020B0502020104020203" pitchFamily="34" charset="77"/>
              </a:rPr>
              <a:t>, </a:t>
            </a:r>
            <a:r>
              <a:rPr lang="pt-PT" sz="2000" dirty="0" err="1">
                <a:latin typeface="Gill Sans MT" panose="020B0502020104020203" pitchFamily="34" charset="77"/>
              </a:rPr>
              <a:t>clinical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and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operative</a:t>
            </a:r>
            <a:r>
              <a:rPr lang="pt-PT" sz="2000" dirty="0">
                <a:latin typeface="Gill Sans MT" panose="020B0502020104020203" pitchFamily="34" charset="77"/>
              </a:rPr>
              <a:t> data </a:t>
            </a:r>
            <a:r>
              <a:rPr lang="pt-PT" sz="2000" dirty="0" err="1">
                <a:latin typeface="Gill Sans MT" panose="020B0502020104020203" pitchFamily="34" charset="77"/>
              </a:rPr>
              <a:t>were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analyzed</a:t>
            </a:r>
            <a:r>
              <a:rPr lang="pt-PT" sz="2000" dirty="0">
                <a:latin typeface="Gill Sans MT" panose="020B0502020104020203" pitchFamily="34" charset="77"/>
              </a:rPr>
              <a:t> to </a:t>
            </a:r>
            <a:r>
              <a:rPr lang="pt-PT" sz="2000" dirty="0" err="1">
                <a:latin typeface="Gill Sans MT" panose="020B0502020104020203" pitchFamily="34" charset="77"/>
              </a:rPr>
              <a:t>evaluate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the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perioperative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and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functional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outcomes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of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transperitoneal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laparoscopic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adrenalectomy</a:t>
            </a:r>
            <a:r>
              <a:rPr lang="pt-PT" sz="2000" dirty="0">
                <a:latin typeface="Gill Sans MT" panose="020B0502020104020203" pitchFamily="34" charset="77"/>
              </a:rPr>
              <a:t>.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2000" dirty="0" err="1">
                <a:latin typeface="Gill Sans MT" panose="020B0502020104020203" pitchFamily="34" charset="77"/>
              </a:rPr>
              <a:t>Postoperative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complications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were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graded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according</a:t>
            </a:r>
            <a:r>
              <a:rPr lang="pt-PT" sz="2000" dirty="0">
                <a:latin typeface="Gill Sans MT" panose="020B0502020104020203" pitchFamily="34" charset="77"/>
              </a:rPr>
              <a:t> to </a:t>
            </a:r>
            <a:r>
              <a:rPr lang="pt-PT" sz="2000" dirty="0" err="1">
                <a:latin typeface="Gill Sans MT" panose="020B0502020104020203" pitchFamily="34" charset="77"/>
              </a:rPr>
              <a:t>the</a:t>
            </a:r>
            <a:r>
              <a:rPr lang="pt-PT" sz="2000" dirty="0"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latin typeface="Gill Sans MT" panose="020B0502020104020203" pitchFamily="34" charset="77"/>
              </a:rPr>
              <a:t>Clavien</a:t>
            </a:r>
            <a:r>
              <a:rPr lang="pt-PT" sz="2000" dirty="0">
                <a:latin typeface="Gill Sans MT" panose="020B0502020104020203" pitchFamily="34" charset="77"/>
              </a:rPr>
              <a:t>–Dindo </a:t>
            </a:r>
            <a:r>
              <a:rPr lang="pt-PT" sz="2000" dirty="0" err="1">
                <a:latin typeface="Gill Sans MT" panose="020B0502020104020203" pitchFamily="34" charset="77"/>
              </a:rPr>
              <a:t>classification</a:t>
            </a:r>
            <a:r>
              <a:rPr lang="pt-PT" sz="2000" dirty="0">
                <a:latin typeface="Gill Sans MT" panose="020B0502020104020203" pitchFamily="34" charset="77"/>
              </a:rPr>
              <a:t>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Data descriptive analysis were performed using IBM SPSS Statistics software.</a:t>
            </a:r>
          </a:p>
        </p:txBody>
      </p:sp>
      <p:pic>
        <p:nvPicPr>
          <p:cNvPr id="3" name="Audio Recording 11/10/2020, 23:17:08" descr="Audio Recording 11/10/2020, 23:17:08">
            <a:hlinkClick r:id="" action="ppaction://media"/>
            <a:extLst>
              <a:ext uri="{FF2B5EF4-FFF2-40B4-BE49-F238E27FC236}">
                <a16:creationId xmlns:a16="http://schemas.microsoft.com/office/drawing/2014/main" id="{FE449FD1-9884-094F-8596-77993D9828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DA73D8FC-FCC9-0C48-ACBD-A621FAFC135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57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21"/>
    </mc:Choice>
    <mc:Fallback>
      <p:transition spd="slow" advTm="2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68" objId="3"/>
        <p14:stopEvt time="19498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0A074D-5944-40DC-8D51-4C07D5C1F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7E9561-0254-8042-813F-8AE5CAFC74C9}"/>
              </a:ext>
            </a:extLst>
          </p:cNvPr>
          <p:cNvSpPr txBox="1"/>
          <p:nvPr/>
        </p:nvSpPr>
        <p:spPr>
          <a:xfrm>
            <a:off x="0" y="9476509"/>
            <a:ext cx="1320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TRANSPERITONEAL LAPAROSCOPIC ADRENALECTOMY: 10 YEARS’ SINGLE-CENTER EXPERIENCE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2AB08E-B5F6-BA4E-A857-692FBB2D371C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DE5518E-FD7D-C844-B718-EDA9ECD9AFA6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FA3A79-8A9F-924E-ABE6-2A1DE5AD9302}"/>
              </a:ext>
            </a:extLst>
          </p:cNvPr>
          <p:cNvSpPr txBox="1"/>
          <p:nvPr/>
        </p:nvSpPr>
        <p:spPr>
          <a:xfrm>
            <a:off x="1325911" y="4272740"/>
            <a:ext cx="9247878" cy="326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Data were collected from hospital records.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Demographic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details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,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clinical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and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operative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data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were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analyzed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to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evaluate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the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perioperative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and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functional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outcomes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of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transperitoneal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laparoscopic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adrenalectomy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.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Postoperative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complications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were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graded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according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to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the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Clavien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–Dindo </a:t>
            </a:r>
            <a:r>
              <a:rPr lang="pt-PT" sz="2000" dirty="0" err="1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classification</a:t>
            </a:r>
            <a:r>
              <a:rPr lang="pt-PT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.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77"/>
              </a:rPr>
              <a:t>Data descriptive analysis were performed using IBM SPSS Statistics software.</a:t>
            </a:r>
          </a:p>
        </p:txBody>
      </p:sp>
      <p:sp>
        <p:nvSpPr>
          <p:cNvPr id="9" name="Retângulo: Cantos Arredondados 3">
            <a:extLst>
              <a:ext uri="{FF2B5EF4-FFF2-40B4-BE49-F238E27FC236}">
                <a16:creationId xmlns:a16="http://schemas.microsoft.com/office/drawing/2014/main" id="{347D9BCF-357E-EA48-93B6-08176F72B43D}"/>
              </a:ext>
            </a:extLst>
          </p:cNvPr>
          <p:cNvSpPr/>
          <p:nvPr/>
        </p:nvSpPr>
        <p:spPr>
          <a:xfrm>
            <a:off x="7132319" y="3553636"/>
            <a:ext cx="4907134" cy="5003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rnd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Age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Sex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prstClr val="black"/>
                </a:solidFill>
                <a:latin typeface="Gill Sans MT" panose="020B0502020104020203"/>
              </a:rPr>
              <a:t>Diagnosis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Size </a:t>
            </a:r>
            <a:r>
              <a:rPr lang="en-GB" sz="2000" b="1" kern="0" dirty="0">
                <a:solidFill>
                  <a:prstClr val="black"/>
                </a:solidFill>
                <a:latin typeface="Gill Sans MT" panose="020B0502020104020203"/>
              </a:rPr>
              <a:t>of the lesion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Indication for surgery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prstClr val="black"/>
                </a:solidFill>
                <a:latin typeface="Gill Sans MT" panose="020B0502020104020203"/>
              </a:rPr>
              <a:t>S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urgical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approach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prstClr val="black"/>
                </a:solidFill>
                <a:latin typeface="Gill Sans MT" panose="020B0502020104020203"/>
              </a:rPr>
              <a:t>Surgery results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Postoperative hospital stay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30-day postoperative morbidity</a:t>
            </a:r>
          </a:p>
        </p:txBody>
      </p:sp>
      <p:pic>
        <p:nvPicPr>
          <p:cNvPr id="3" name="Audio Recording 11/10/2020, 23:17:48" descr="Audio Recording 11/10/2020, 23:17:48">
            <a:hlinkClick r:id="" action="ppaction://media"/>
            <a:extLst>
              <a:ext uri="{FF2B5EF4-FFF2-40B4-BE49-F238E27FC236}">
                <a16:creationId xmlns:a16="http://schemas.microsoft.com/office/drawing/2014/main" id="{2D16DA84-002A-3242-B494-40D6735C4F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1E22AC9B-B34C-1748-8B2E-7C668AC3C00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73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9"/>
    </mc:Choice>
    <mc:Fallback>
      <p:transition spd="slow" advTm="16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83" objId="3"/>
        <p14:stopEvt time="1659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646FA32-F3B2-A343-B5B5-EA7CF0408649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7139DD3-2098-8846-B11B-9A494812A42B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1BD5C9-3B08-2947-8088-496F138BBF79}"/>
              </a:ext>
            </a:extLst>
          </p:cNvPr>
          <p:cNvSpPr/>
          <p:nvPr/>
        </p:nvSpPr>
        <p:spPr>
          <a:xfrm>
            <a:off x="4508389" y="3993110"/>
            <a:ext cx="4227444" cy="6228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 cap="rnd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Patients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underwent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adrenalectomy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7" name="Conexão reta unidirecional 6">
            <a:extLst>
              <a:ext uri="{FF2B5EF4-FFF2-40B4-BE49-F238E27FC236}">
                <a16:creationId xmlns:a16="http://schemas.microsoft.com/office/drawing/2014/main" id="{F4925092-6850-1B47-89C4-B4796EDD42F6}"/>
              </a:ext>
            </a:extLst>
          </p:cNvPr>
          <p:cNvCxnSpPr>
            <a:stCxn id="16" idx="3"/>
          </p:cNvCxnSpPr>
          <p:nvPr/>
        </p:nvCxnSpPr>
        <p:spPr>
          <a:xfrm flipV="1">
            <a:off x="8735833" y="4304536"/>
            <a:ext cx="2584174" cy="1"/>
          </a:xfrm>
          <a:prstGeom prst="straightConnector1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Conexão reta unidirecional 8">
            <a:extLst>
              <a:ext uri="{FF2B5EF4-FFF2-40B4-BE49-F238E27FC236}">
                <a16:creationId xmlns:a16="http://schemas.microsoft.com/office/drawing/2014/main" id="{B103854F-4D22-7046-AAD0-97F206203374}"/>
              </a:ext>
            </a:extLst>
          </p:cNvPr>
          <p:cNvCxnSpPr>
            <a:endCxn id="16" idx="1"/>
          </p:cNvCxnSpPr>
          <p:nvPr/>
        </p:nvCxnSpPr>
        <p:spPr>
          <a:xfrm flipV="1">
            <a:off x="1924216" y="4304537"/>
            <a:ext cx="2584173" cy="10139"/>
          </a:xfrm>
          <a:prstGeom prst="straightConnector1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Conexão reta 10">
            <a:extLst>
              <a:ext uri="{FF2B5EF4-FFF2-40B4-BE49-F238E27FC236}">
                <a16:creationId xmlns:a16="http://schemas.microsoft.com/office/drawing/2014/main" id="{F4C2B96C-7577-5344-8377-7DF9BC68983F}"/>
              </a:ext>
            </a:extLst>
          </p:cNvPr>
          <p:cNvCxnSpPr/>
          <p:nvPr/>
        </p:nvCxnSpPr>
        <p:spPr>
          <a:xfrm>
            <a:off x="1924216" y="4119207"/>
            <a:ext cx="0" cy="371061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cxnSp>
        <p:nvCxnSpPr>
          <p:cNvPr id="20" name="Conexão reta 11">
            <a:extLst>
              <a:ext uri="{FF2B5EF4-FFF2-40B4-BE49-F238E27FC236}">
                <a16:creationId xmlns:a16="http://schemas.microsoft.com/office/drawing/2014/main" id="{9895B835-6B47-6F49-A4B1-BECE6B4AD7F1}"/>
              </a:ext>
            </a:extLst>
          </p:cNvPr>
          <p:cNvCxnSpPr/>
          <p:nvPr/>
        </p:nvCxnSpPr>
        <p:spPr>
          <a:xfrm>
            <a:off x="11320007" y="4105753"/>
            <a:ext cx="0" cy="371061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973B017-B1C7-C347-8089-5A4B214AC6D1}"/>
              </a:ext>
            </a:extLst>
          </p:cNvPr>
          <p:cNvSpPr txBox="1"/>
          <p:nvPr/>
        </p:nvSpPr>
        <p:spPr>
          <a:xfrm>
            <a:off x="1140318" y="4532406"/>
            <a:ext cx="1567793" cy="369332"/>
          </a:xfrm>
          <a:prstGeom prst="rect">
            <a:avLst/>
          </a:prstGeom>
          <a:solidFill>
            <a:srgbClr val="969FA7"/>
          </a:solidFill>
          <a:ln w="22225" cap="rnd" cmpd="sng" algn="ctr">
            <a:solidFill>
              <a:srgbClr val="969FA7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 err="1">
                <a:solidFill>
                  <a:prstClr val="white"/>
                </a:solidFill>
                <a:latin typeface="Gill Sans MT" panose="020B0502020104020203"/>
              </a:rPr>
              <a:t>January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2009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07D7C3-07B2-884F-9A46-92DA5C1685D4}"/>
              </a:ext>
            </a:extLst>
          </p:cNvPr>
          <p:cNvSpPr txBox="1"/>
          <p:nvPr/>
        </p:nvSpPr>
        <p:spPr>
          <a:xfrm>
            <a:off x="10386514" y="4583668"/>
            <a:ext cx="1866982" cy="369332"/>
          </a:xfrm>
          <a:prstGeom prst="rect">
            <a:avLst/>
          </a:prstGeom>
          <a:solidFill>
            <a:srgbClr val="969FA7"/>
          </a:solidFill>
          <a:ln w="22225" cap="rnd" cmpd="sng" algn="ctr">
            <a:solidFill>
              <a:srgbClr val="969FA7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December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2019</a:t>
            </a:r>
          </a:p>
        </p:txBody>
      </p:sp>
      <p:pic>
        <p:nvPicPr>
          <p:cNvPr id="4" name="Audio Recording 11/10/2020, 23:52:26" descr="Audio Recording 11/10/2020, 23:52:26">
            <a:hlinkClick r:id="" action="ppaction://media"/>
            <a:extLst>
              <a:ext uri="{FF2B5EF4-FFF2-40B4-BE49-F238E27FC236}">
                <a16:creationId xmlns:a16="http://schemas.microsoft.com/office/drawing/2014/main" id="{4C78D2DD-9D18-B440-97F7-D6EA546E80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BBF92583-EF80-3745-BFFD-F6FC785144F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55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0"/>
    </mc:Choice>
    <mc:Fallback>
      <p:transition spd="slow" advTm="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5" objId="4"/>
        <p14:stopEvt time="8290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7A4F-12A4-2F4F-8AA8-642C77D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78A4C-BB51-B94B-97AE-A260896D6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23886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646FA32-F3B2-A343-B5B5-EA7CF0408649}"/>
              </a:ext>
            </a:extLst>
          </p:cNvPr>
          <p:cNvSpPr txBox="1">
            <a:spLocks/>
          </p:cNvSpPr>
          <p:nvPr/>
        </p:nvSpPr>
        <p:spPr>
          <a:xfrm>
            <a:off x="49874" y="2640507"/>
            <a:ext cx="13207999" cy="51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2200"/>
              <a:buFont typeface="Fjalla One"/>
              <a:buNone/>
              <a:tabLst/>
              <a:defRPr/>
            </a:pPr>
            <a:r>
              <a:rPr lang="pt-PT" sz="2800" kern="0" dirty="0">
                <a:latin typeface="Gill Sans MT" panose="020B0502020104020203" pitchFamily="34" charset="77"/>
              </a:rPr>
              <a:t>RESULTS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7139DD3-2098-8846-B11B-9A494812A42B}"/>
              </a:ext>
            </a:extLst>
          </p:cNvPr>
          <p:cNvCxnSpPr/>
          <p:nvPr/>
        </p:nvCxnSpPr>
        <p:spPr>
          <a:xfrm>
            <a:off x="-149629" y="3125586"/>
            <a:ext cx="517052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1BD5C9-3B08-2947-8088-496F138BBF79}"/>
              </a:ext>
            </a:extLst>
          </p:cNvPr>
          <p:cNvSpPr/>
          <p:nvPr/>
        </p:nvSpPr>
        <p:spPr>
          <a:xfrm>
            <a:off x="4508389" y="3993110"/>
            <a:ext cx="4227444" cy="6228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 cap="rnd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Patients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underwent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adrenalectomy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7" name="Conexão reta unidirecional 6">
            <a:extLst>
              <a:ext uri="{FF2B5EF4-FFF2-40B4-BE49-F238E27FC236}">
                <a16:creationId xmlns:a16="http://schemas.microsoft.com/office/drawing/2014/main" id="{F4925092-6850-1B47-89C4-B4796EDD42F6}"/>
              </a:ext>
            </a:extLst>
          </p:cNvPr>
          <p:cNvCxnSpPr>
            <a:stCxn id="16" idx="3"/>
          </p:cNvCxnSpPr>
          <p:nvPr/>
        </p:nvCxnSpPr>
        <p:spPr>
          <a:xfrm flipV="1">
            <a:off x="8735833" y="4304536"/>
            <a:ext cx="2584174" cy="1"/>
          </a:xfrm>
          <a:prstGeom prst="straightConnector1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Conexão reta unidirecional 8">
            <a:extLst>
              <a:ext uri="{FF2B5EF4-FFF2-40B4-BE49-F238E27FC236}">
                <a16:creationId xmlns:a16="http://schemas.microsoft.com/office/drawing/2014/main" id="{B103854F-4D22-7046-AAD0-97F206203374}"/>
              </a:ext>
            </a:extLst>
          </p:cNvPr>
          <p:cNvCxnSpPr>
            <a:endCxn id="16" idx="1"/>
          </p:cNvCxnSpPr>
          <p:nvPr/>
        </p:nvCxnSpPr>
        <p:spPr>
          <a:xfrm flipV="1">
            <a:off x="1924216" y="4304537"/>
            <a:ext cx="2584173" cy="10139"/>
          </a:xfrm>
          <a:prstGeom prst="straightConnector1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Conexão reta 10">
            <a:extLst>
              <a:ext uri="{FF2B5EF4-FFF2-40B4-BE49-F238E27FC236}">
                <a16:creationId xmlns:a16="http://schemas.microsoft.com/office/drawing/2014/main" id="{F4C2B96C-7577-5344-8377-7DF9BC68983F}"/>
              </a:ext>
            </a:extLst>
          </p:cNvPr>
          <p:cNvCxnSpPr/>
          <p:nvPr/>
        </p:nvCxnSpPr>
        <p:spPr>
          <a:xfrm>
            <a:off x="1924216" y="4119207"/>
            <a:ext cx="0" cy="371061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cxnSp>
        <p:nvCxnSpPr>
          <p:cNvPr id="20" name="Conexão reta 11">
            <a:extLst>
              <a:ext uri="{FF2B5EF4-FFF2-40B4-BE49-F238E27FC236}">
                <a16:creationId xmlns:a16="http://schemas.microsoft.com/office/drawing/2014/main" id="{9895B835-6B47-6F49-A4B1-BECE6B4AD7F1}"/>
              </a:ext>
            </a:extLst>
          </p:cNvPr>
          <p:cNvCxnSpPr/>
          <p:nvPr/>
        </p:nvCxnSpPr>
        <p:spPr>
          <a:xfrm>
            <a:off x="11320007" y="4105753"/>
            <a:ext cx="0" cy="371061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973B017-B1C7-C347-8089-5A4B214AC6D1}"/>
              </a:ext>
            </a:extLst>
          </p:cNvPr>
          <p:cNvSpPr txBox="1"/>
          <p:nvPr/>
        </p:nvSpPr>
        <p:spPr>
          <a:xfrm>
            <a:off x="1140318" y="4532406"/>
            <a:ext cx="1567793" cy="369332"/>
          </a:xfrm>
          <a:prstGeom prst="rect">
            <a:avLst/>
          </a:prstGeom>
          <a:solidFill>
            <a:srgbClr val="969FA7"/>
          </a:solidFill>
          <a:ln w="22225" cap="rnd" cmpd="sng" algn="ctr">
            <a:solidFill>
              <a:srgbClr val="969FA7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kern="0" dirty="0" err="1">
                <a:solidFill>
                  <a:prstClr val="white"/>
                </a:solidFill>
                <a:latin typeface="Gill Sans MT" panose="020B0502020104020203"/>
              </a:rPr>
              <a:t>January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2009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07D7C3-07B2-884F-9A46-92DA5C1685D4}"/>
              </a:ext>
            </a:extLst>
          </p:cNvPr>
          <p:cNvSpPr txBox="1"/>
          <p:nvPr/>
        </p:nvSpPr>
        <p:spPr>
          <a:xfrm>
            <a:off x="10386514" y="4583668"/>
            <a:ext cx="1866982" cy="369332"/>
          </a:xfrm>
          <a:prstGeom prst="rect">
            <a:avLst/>
          </a:prstGeom>
          <a:solidFill>
            <a:srgbClr val="969FA7"/>
          </a:solidFill>
          <a:ln w="22225" cap="rnd" cmpd="sng" algn="ctr">
            <a:solidFill>
              <a:srgbClr val="969FA7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December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2019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FE78FB7-FAF2-7746-AB0C-ABE4CD860CAD}"/>
              </a:ext>
            </a:extLst>
          </p:cNvPr>
          <p:cNvSpPr txBox="1"/>
          <p:nvPr/>
        </p:nvSpPr>
        <p:spPr>
          <a:xfrm>
            <a:off x="1140318" y="6931292"/>
            <a:ext cx="6862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rgbClr val="A1561F"/>
                  </a:solidFill>
                </a:ln>
                <a:solidFill>
                  <a:prstClr val="black"/>
                </a:solidFill>
                <a:latin typeface="Gill Sans MT" panose="020B0502020104020203"/>
              </a:rPr>
              <a:t>Exclusion criteria: </a:t>
            </a:r>
          </a:p>
          <a:p>
            <a:pPr marL="306000" indent="-306000">
              <a:buClr>
                <a:schemeClr val="tx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3D3D3D"/>
                </a:solidFill>
                <a:latin typeface="Gill Sans MT" panose="020B0502020104020203"/>
              </a:rPr>
              <a:t>Laparotomic approach</a:t>
            </a:r>
          </a:p>
          <a:p>
            <a:pPr marL="306000" indent="-306000">
              <a:buClr>
                <a:schemeClr val="tx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3D3D3D"/>
                </a:solidFill>
                <a:latin typeface="Gill Sans MT" panose="020B0502020104020203"/>
              </a:rPr>
              <a:t>Bilateral adrenalectomy</a:t>
            </a:r>
          </a:p>
          <a:p>
            <a:pPr marL="306000" indent="-306000">
              <a:buClr>
                <a:schemeClr val="tx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rgbClr val="3D3D3D"/>
                </a:solidFill>
                <a:latin typeface="Gill Sans MT" panose="020B0502020104020203"/>
              </a:rPr>
              <a:t>Another procedures in the same operative time. </a:t>
            </a:r>
          </a:p>
        </p:txBody>
      </p:sp>
      <p:pic>
        <p:nvPicPr>
          <p:cNvPr id="3" name="Audio Recording 11/10/2020, 23:20:10" descr="Audio Recording 11/10/2020, 23:20:10">
            <a:hlinkClick r:id="" action="ppaction://media"/>
            <a:extLst>
              <a:ext uri="{FF2B5EF4-FFF2-40B4-BE49-F238E27FC236}">
                <a16:creationId xmlns:a16="http://schemas.microsoft.com/office/drawing/2014/main" id="{3E021CB0-779B-E74F-8729-16EDFD2DC6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46600"/>
            <a:ext cx="812800" cy="81280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E2A4D02A-B5CD-5F45-8A1F-CDD07F5A2D0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79300" y="8877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43"/>
    </mc:Choice>
    <mc:Fallback>
      <p:transition spd="slow" advTm="24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0" objId="3"/>
        <p14:stopEvt time="24643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6929</TotalTime>
  <Words>1002</Words>
  <Application>Microsoft Macintosh PowerPoint</Application>
  <PresentationFormat>Personalizados</PresentationFormat>
  <Paragraphs>162</Paragraphs>
  <Slides>17</Slides>
  <Notes>10</Notes>
  <HiddenSlides>0</HiddenSlides>
  <MMClips>32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Fjalla One</vt:lpstr>
      <vt:lpstr>Gill Sans MT</vt:lpstr>
      <vt:lpstr>Wingdings</vt:lpstr>
      <vt:lpstr>Wingdings 2</vt:lpstr>
      <vt:lpstr>Tema do Office</vt:lpstr>
      <vt:lpstr>TRANSPERITONEAL LAPAROSCOPIC ADRENALECTOMY: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TRANSPERITONEAL LAPAROSCOPIC ADRENALECTOMY: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Filipa Pereira</dc:creator>
  <cp:lastModifiedBy>Lúcia Carvalho</cp:lastModifiedBy>
  <cp:revision>40</cp:revision>
  <dcterms:created xsi:type="dcterms:W3CDTF">2020-10-02T14:31:24Z</dcterms:created>
  <dcterms:modified xsi:type="dcterms:W3CDTF">2020-10-13T21:29:46Z</dcterms:modified>
</cp:coreProperties>
</file>